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58" r:id="rId4"/>
    <p:sldId id="274" r:id="rId5"/>
    <p:sldId id="323" r:id="rId6"/>
    <p:sldId id="275" r:id="rId7"/>
    <p:sldId id="276" r:id="rId8"/>
    <p:sldId id="278" r:id="rId9"/>
    <p:sldId id="273" r:id="rId10"/>
    <p:sldId id="322" r:id="rId11"/>
    <p:sldId id="259" r:id="rId12"/>
    <p:sldId id="260" r:id="rId13"/>
    <p:sldId id="261" r:id="rId14"/>
    <p:sldId id="262" r:id="rId15"/>
    <p:sldId id="324" r:id="rId16"/>
    <p:sldId id="263" r:id="rId17"/>
    <p:sldId id="279" r:id="rId18"/>
    <p:sldId id="264" r:id="rId19"/>
    <p:sldId id="265" r:id="rId20"/>
    <p:sldId id="325" r:id="rId21"/>
    <p:sldId id="266" r:id="rId22"/>
    <p:sldId id="280" r:id="rId23"/>
    <p:sldId id="326" r:id="rId24"/>
    <p:sldId id="267" r:id="rId25"/>
    <p:sldId id="327" r:id="rId26"/>
    <p:sldId id="328" r:id="rId27"/>
    <p:sldId id="268" r:id="rId28"/>
    <p:sldId id="269" r:id="rId29"/>
    <p:sldId id="270" r:id="rId30"/>
    <p:sldId id="329" r:id="rId31"/>
    <p:sldId id="271" r:id="rId32"/>
    <p:sldId id="330" r:id="rId33"/>
    <p:sldId id="331" r:id="rId34"/>
    <p:sldId id="272" r:id="rId35"/>
    <p:sldId id="332" r:id="rId36"/>
    <p:sldId id="333" r:id="rId37"/>
    <p:sldId id="334" r:id="rId38"/>
    <p:sldId id="281" r:id="rId39"/>
    <p:sldId id="282" r:id="rId40"/>
    <p:sldId id="283" r:id="rId41"/>
    <p:sldId id="335" r:id="rId42"/>
    <p:sldId id="284" r:id="rId43"/>
    <p:sldId id="336" r:id="rId44"/>
    <p:sldId id="285" r:id="rId45"/>
    <p:sldId id="337" r:id="rId46"/>
    <p:sldId id="286" r:id="rId47"/>
    <p:sldId id="306" r:id="rId48"/>
    <p:sldId id="338" r:id="rId49"/>
    <p:sldId id="287" r:id="rId50"/>
    <p:sldId id="288" r:id="rId51"/>
    <p:sldId id="289" r:id="rId52"/>
    <p:sldId id="290" r:id="rId53"/>
    <p:sldId id="307" r:id="rId54"/>
    <p:sldId id="291" r:id="rId55"/>
    <p:sldId id="308" r:id="rId56"/>
    <p:sldId id="292" r:id="rId57"/>
    <p:sldId id="309" r:id="rId58"/>
    <p:sldId id="293" r:id="rId59"/>
    <p:sldId id="310" r:id="rId60"/>
    <p:sldId id="311" r:id="rId61"/>
    <p:sldId id="339" r:id="rId62"/>
    <p:sldId id="294" r:id="rId63"/>
    <p:sldId id="295" r:id="rId64"/>
    <p:sldId id="296" r:id="rId65"/>
    <p:sldId id="312" r:id="rId66"/>
    <p:sldId id="297" r:id="rId67"/>
    <p:sldId id="340" r:id="rId68"/>
    <p:sldId id="298" r:id="rId69"/>
    <p:sldId id="299" r:id="rId70"/>
    <p:sldId id="341" r:id="rId71"/>
    <p:sldId id="342" r:id="rId72"/>
    <p:sldId id="300" r:id="rId73"/>
    <p:sldId id="343" r:id="rId74"/>
    <p:sldId id="344" r:id="rId75"/>
    <p:sldId id="301" r:id="rId76"/>
    <p:sldId id="302" r:id="rId77"/>
    <p:sldId id="303" r:id="rId78"/>
    <p:sldId id="358" r:id="rId79"/>
    <p:sldId id="304" r:id="rId80"/>
    <p:sldId id="305" r:id="rId81"/>
    <p:sldId id="313" r:id="rId82"/>
    <p:sldId id="359" r:id="rId83"/>
    <p:sldId id="360" r:id="rId84"/>
    <p:sldId id="361" r:id="rId85"/>
    <p:sldId id="257" r:id="rId86"/>
    <p:sldId id="362" r:id="rId87"/>
    <p:sldId id="314" r:id="rId88"/>
    <p:sldId id="363" r:id="rId89"/>
    <p:sldId id="316" r:id="rId90"/>
    <p:sldId id="315" r:id="rId91"/>
    <p:sldId id="364" r:id="rId92"/>
    <p:sldId id="317" r:id="rId93"/>
    <p:sldId id="365" r:id="rId94"/>
    <p:sldId id="318" r:id="rId95"/>
    <p:sldId id="319" r:id="rId96"/>
    <p:sldId id="366" r:id="rId97"/>
    <p:sldId id="367" r:id="rId98"/>
    <p:sldId id="320" r:id="rId99"/>
    <p:sldId id="321" r:id="rId100"/>
    <p:sldId id="368" r:id="rId101"/>
    <p:sldId id="369" r:id="rId102"/>
    <p:sldId id="370" r:id="rId103"/>
    <p:sldId id="371" r:id="rId104"/>
    <p:sldId id="345" r:id="rId105"/>
    <p:sldId id="372" r:id="rId106"/>
    <p:sldId id="346" r:id="rId107"/>
    <p:sldId id="373" r:id="rId108"/>
    <p:sldId id="347" r:id="rId109"/>
    <p:sldId id="374" r:id="rId110"/>
    <p:sldId id="375" r:id="rId111"/>
    <p:sldId id="376" r:id="rId112"/>
    <p:sldId id="377" r:id="rId113"/>
    <p:sldId id="378" r:id="rId114"/>
    <p:sldId id="379" r:id="rId115"/>
    <p:sldId id="348" r:id="rId116"/>
    <p:sldId id="349" r:id="rId117"/>
    <p:sldId id="350" r:id="rId118"/>
    <p:sldId id="351" r:id="rId119"/>
    <p:sldId id="380" r:id="rId120"/>
    <p:sldId id="352" r:id="rId121"/>
    <p:sldId id="381" r:id="rId122"/>
    <p:sldId id="353" r:id="rId123"/>
    <p:sldId id="354" r:id="rId124"/>
    <p:sldId id="382" r:id="rId125"/>
    <p:sldId id="355" r:id="rId126"/>
    <p:sldId id="383" r:id="rId127"/>
    <p:sldId id="384" r:id="rId128"/>
    <p:sldId id="356" r:id="rId129"/>
    <p:sldId id="357" r:id="rId130"/>
    <p:sldId id="385" r:id="rId131"/>
    <p:sldId id="386" r:id="rId132"/>
    <p:sldId id="387" r:id="rId133"/>
    <p:sldId id="388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F84DAB4-F6FC-F04F-BE96-707C660ECF7B}">
          <p14:sldIdLst>
            <p14:sldId id="256"/>
          </p14:sldIdLst>
        </p14:section>
        <p14:section name="Digestion" id="{DBF82631-46F2-384B-9F47-1FDCA81990D7}">
          <p14:sldIdLst>
            <p14:sldId id="277"/>
            <p14:sldId id="258"/>
            <p14:sldId id="274"/>
            <p14:sldId id="323"/>
            <p14:sldId id="275"/>
            <p14:sldId id="276"/>
            <p14:sldId id="278"/>
            <p14:sldId id="273"/>
            <p14:sldId id="322"/>
            <p14:sldId id="259"/>
            <p14:sldId id="260"/>
            <p14:sldId id="261"/>
            <p14:sldId id="262"/>
            <p14:sldId id="324"/>
            <p14:sldId id="263"/>
            <p14:sldId id="279"/>
            <p14:sldId id="264"/>
            <p14:sldId id="265"/>
            <p14:sldId id="325"/>
            <p14:sldId id="266"/>
            <p14:sldId id="280"/>
            <p14:sldId id="326"/>
            <p14:sldId id="267"/>
            <p14:sldId id="327"/>
            <p14:sldId id="328"/>
            <p14:sldId id="268"/>
            <p14:sldId id="269"/>
            <p14:sldId id="270"/>
            <p14:sldId id="329"/>
            <p14:sldId id="271"/>
            <p14:sldId id="330"/>
            <p14:sldId id="331"/>
            <p14:sldId id="272"/>
            <p14:sldId id="332"/>
            <p14:sldId id="333"/>
            <p14:sldId id="334"/>
            <p14:sldId id="281"/>
            <p14:sldId id="282"/>
            <p14:sldId id="283"/>
            <p14:sldId id="335"/>
            <p14:sldId id="284"/>
            <p14:sldId id="336"/>
            <p14:sldId id="285"/>
            <p14:sldId id="337"/>
            <p14:sldId id="286"/>
            <p14:sldId id="306"/>
            <p14:sldId id="338"/>
            <p14:sldId id="287"/>
            <p14:sldId id="288"/>
            <p14:sldId id="289"/>
            <p14:sldId id="290"/>
            <p14:sldId id="307"/>
            <p14:sldId id="291"/>
            <p14:sldId id="308"/>
            <p14:sldId id="292"/>
            <p14:sldId id="309"/>
            <p14:sldId id="293"/>
            <p14:sldId id="310"/>
            <p14:sldId id="311"/>
            <p14:sldId id="339"/>
            <p14:sldId id="294"/>
            <p14:sldId id="295"/>
            <p14:sldId id="296"/>
            <p14:sldId id="312"/>
            <p14:sldId id="297"/>
            <p14:sldId id="340"/>
            <p14:sldId id="298"/>
            <p14:sldId id="299"/>
            <p14:sldId id="341"/>
            <p14:sldId id="342"/>
            <p14:sldId id="300"/>
            <p14:sldId id="343"/>
            <p14:sldId id="344"/>
            <p14:sldId id="301"/>
            <p14:sldId id="302"/>
            <p14:sldId id="303"/>
            <p14:sldId id="358"/>
            <p14:sldId id="304"/>
            <p14:sldId id="305"/>
            <p14:sldId id="313"/>
            <p14:sldId id="359"/>
            <p14:sldId id="360"/>
            <p14:sldId id="361"/>
            <p14:sldId id="257"/>
            <p14:sldId id="362"/>
            <p14:sldId id="314"/>
            <p14:sldId id="363"/>
            <p14:sldId id="316"/>
            <p14:sldId id="315"/>
            <p14:sldId id="364"/>
            <p14:sldId id="317"/>
            <p14:sldId id="365"/>
            <p14:sldId id="318"/>
          </p14:sldIdLst>
        </p14:section>
        <p14:section name="Acid and Base" id="{8AD0C602-29A2-B54F-9932-4ED6FC648645}">
          <p14:sldIdLst>
            <p14:sldId id="319"/>
            <p14:sldId id="366"/>
            <p14:sldId id="367"/>
            <p14:sldId id="320"/>
            <p14:sldId id="321"/>
            <p14:sldId id="368"/>
            <p14:sldId id="369"/>
            <p14:sldId id="370"/>
            <p14:sldId id="371"/>
            <p14:sldId id="345"/>
            <p14:sldId id="372"/>
            <p14:sldId id="346"/>
            <p14:sldId id="373"/>
            <p14:sldId id="347"/>
            <p14:sldId id="374"/>
            <p14:sldId id="375"/>
            <p14:sldId id="376"/>
            <p14:sldId id="377"/>
            <p14:sldId id="378"/>
            <p14:sldId id="379"/>
            <p14:sldId id="348"/>
            <p14:sldId id="349"/>
            <p14:sldId id="350"/>
            <p14:sldId id="351"/>
            <p14:sldId id="380"/>
            <p14:sldId id="352"/>
            <p14:sldId id="381"/>
            <p14:sldId id="353"/>
            <p14:sldId id="354"/>
            <p14:sldId id="382"/>
            <p14:sldId id="355"/>
            <p14:sldId id="383"/>
            <p14:sldId id="384"/>
            <p14:sldId id="356"/>
            <p14:sldId id="357"/>
            <p14:sldId id="385"/>
            <p14:sldId id="386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336A"/>
    <a:srgbClr val="72FED1"/>
    <a:srgbClr val="F9FB88"/>
    <a:srgbClr val="0ABEFF"/>
    <a:srgbClr val="624CAB"/>
    <a:srgbClr val="1C7C54"/>
    <a:srgbClr val="BA5A31"/>
    <a:srgbClr val="F8FB74"/>
    <a:srgbClr val="F8FA61"/>
    <a:srgbClr val="BA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60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90B-EA75-EA48-B239-CD900AA5F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1" y="0"/>
            <a:ext cx="5887452" cy="251219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D40B-468C-2248-83A3-D7BA8FE2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2" y="5986914"/>
            <a:ext cx="7867135" cy="7796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 marL="457200" indent="-457200"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8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Colored Leve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 marL="457200" indent="-457200"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624CAB"/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B8336A"/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1C7C54"/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BA5A31"/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1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6CE2-467C-9E4B-AE6B-972A2F92A64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9329" y="974035"/>
            <a:ext cx="591047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F6310-76C5-064C-BD9E-5A97EDCFB8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974035"/>
            <a:ext cx="590384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3130AA-9FD4-F948-A89A-97FE63C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Green Heading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72FED1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72FED1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8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Yellow Heading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F9FB88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F9FB88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7673" y="115957"/>
            <a:ext cx="5703405" cy="3313043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882308" y="129210"/>
            <a:ext cx="6202018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17BACC-1232-774C-9369-FE325B48652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7673" y="3455504"/>
            <a:ext cx="5703405" cy="3286539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817ABC-CEE5-BA49-A9D9-352403F5929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82307" y="3455504"/>
            <a:ext cx="6202019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1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762EC-587A-664C-A5D5-9A23E89C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02049-A4C0-A04E-9BE1-63127D05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5B77-56C0-1646-A267-0D345D5E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E663-98BC-C14A-AF91-553C2FA508A3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23F3-3B67-CC41-AD8B-F37DFBE55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D25C-1292-434A-8C44-6CB1C2F7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4E11-5848-EC47-8D46-CC7065E350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9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0B0F0"/>
          </a:solidFill>
          <a:latin typeface="Comic Sans MS" panose="030F0902030302020204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4DCC-E63B-864C-BAB5-1F1E602A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63" y="1302026"/>
            <a:ext cx="6288331" cy="2512195"/>
          </a:xfrm>
        </p:spPr>
        <p:txBody>
          <a:bodyPr>
            <a:normAutofit fontScale="90000"/>
          </a:bodyPr>
          <a:lstStyle/>
          <a:p>
            <a:r>
              <a:rPr lang="en-US" dirty="0"/>
              <a:t>ANT 3120</a:t>
            </a:r>
            <a:br>
              <a:rPr lang="en-US" dirty="0"/>
            </a:br>
            <a:r>
              <a:rPr lang="en-US" dirty="0"/>
              <a:t>Physiology Exam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83A6A-0974-C74A-BE02-0DE4FBD0C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0" y="4048784"/>
            <a:ext cx="7867135" cy="779646"/>
          </a:xfrm>
        </p:spPr>
        <p:txBody>
          <a:bodyPr/>
          <a:lstStyle/>
          <a:p>
            <a:r>
              <a:rPr lang="en-US" dirty="0"/>
              <a:t>Combined Notes</a:t>
            </a:r>
            <a:br>
              <a:rPr lang="en-US" dirty="0"/>
            </a:br>
            <a:r>
              <a:rPr lang="en-US" dirty="0"/>
              <a:t>14APR2022</a:t>
            </a:r>
          </a:p>
        </p:txBody>
      </p:sp>
    </p:spTree>
    <p:extLst>
      <p:ext uri="{BB962C8B-B14F-4D97-AF65-F5344CB8AC3E}">
        <p14:creationId xmlns:p14="http://schemas.microsoft.com/office/powerpoint/2010/main" val="376566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28095-7325-430E-F0D9-62AE6AFA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02"/>
            <a:ext cx="12192000" cy="61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30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3BC89-088C-0D71-4746-1F95F8C6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001"/>
            <a:ext cx="12192000" cy="38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993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E7137-521E-4AAF-C2D8-7CC0BA364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788"/>
            <a:ext cx="12192000" cy="54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61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77BE0-94E1-B68D-BC40-C9251798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346"/>
            <a:ext cx="12192000" cy="51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537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DA4B3-AF2D-7011-AE6D-0D49CCBA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265"/>
            <a:ext cx="12192000" cy="60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49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 Regulation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/>
                  <a:t>Arterial Blood pH ~ 7.40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Range : 7.35 – 7.45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Arterial Blood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 ~ 24 </a:t>
                </a:r>
                <a:r>
                  <a:rPr lang="en-US" err="1"/>
                  <a:t>mEq</a:t>
                </a:r>
                <a:r>
                  <a:rPr lang="en-US"/>
                  <a:t> / 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Range : 22 – 26 </a:t>
                </a:r>
                <a:r>
                  <a:rPr lang="en-US" err="1"/>
                  <a:t>mEq</a:t>
                </a:r>
                <a:r>
                  <a:rPr lang="en-US"/>
                  <a:t> / L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Arterial Blood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/>
                  <a:t> ~ 40 mm Hg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Range : 35 – 45 mm Hg</a:t>
                </a:r>
              </a:p>
              <a:p>
                <a:pPr lvl="1">
                  <a:lnSpc>
                    <a:spcPct val="100000"/>
                  </a:lnSpc>
                </a:pPr>
                <a:endParaRPr lang="en-US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⇌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/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Ratio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dictates pH … calculated by the Henderson-</a:t>
                </a:r>
                <a:r>
                  <a:rPr lang="en-US" err="1"/>
                  <a:t>Hasselbach</a:t>
                </a:r>
                <a:r>
                  <a:rPr lang="en-US"/>
                  <a:t> equation. Simplified form :</a:t>
                </a:r>
              </a:p>
              <a:p>
                <a:pPr lvl="1">
                  <a:lnSpc>
                    <a:spcPct val="100000"/>
                  </a:lnSpc>
                </a:pPr>
                <a:endParaRPr lang="en-US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𝐻𝐶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4765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B6DB2-4F94-07DE-5236-6A974BD7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628"/>
            <a:ext cx="12192000" cy="62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25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pH Regulation – </a:t>
            </a:r>
            <a:r>
              <a:rPr lang="en-US">
                <a:solidFill>
                  <a:srgbClr val="72FED1"/>
                </a:solidFill>
              </a:rPr>
              <a:t>Changing 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𝑓𝑜𝑟𝑚𝑎𝑡𝑖𝑜𝑛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𝑃𝐶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𝑓𝑜𝑟𝑚𝑎𝑡𝑖𝑜𝑛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   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𝑏𝑖𝑛𝑑𝑠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𝑚𝑜𝑟𝑒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𝑏𝑖𝑛𝑑𝑠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𝑘𝑒𝑡𝑜𝑎𝑐𝑖𝑑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↓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/>
              </a:p>
              <a:p>
                <a:pPr>
                  <a:lnSpc>
                    <a:spcPct val="10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4634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A3EC0D-207C-97BE-529C-FC1830F0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818"/>
            <a:ext cx="12192000" cy="62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869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Acid – Base Disturbances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Respiratory Alkalosis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Decreased level of arterial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( less than 35 mm Hg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Causes a pH &gt; 7.45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Caused by hyperventilation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:r>
                  <a:rPr lang="en-US" dirty="0" err="1"/>
                  <a:t>eg</a:t>
                </a:r>
                <a:r>
                  <a:rPr lang="en-US" dirty="0"/>
                  <a:t> , Hyperthyroidism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Stimulates respiratory center via increased T</a:t>
                </a:r>
                <a:r>
                  <a:rPr lang="en-US" baseline="-25000" dirty="0"/>
                  <a:t>3</a:t>
                </a:r>
                <a:r>
                  <a:rPr lang="en-US" dirty="0"/>
                  <a:t> and T</a:t>
                </a:r>
                <a:r>
                  <a:rPr lang="en-US" baseline="-25000" dirty="0"/>
                  <a:t>4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:r>
                  <a:rPr lang="en-US" dirty="0" err="1"/>
                  <a:t>eg</a:t>
                </a:r>
                <a:r>
                  <a:rPr lang="en-US" dirty="0"/>
                  <a:t> , Anxiety Attack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Stimulates respiratory center via hypothalamus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:r>
                  <a:rPr lang="en-US" dirty="0" err="1"/>
                  <a:t>eg</a:t>
                </a:r>
                <a:r>
                  <a:rPr lang="en-US" dirty="0"/>
                  <a:t> , Acute aspirin toxicity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Stimulates respiratory center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Respiratory Acidosis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Increased level of arterial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( greater than 45 mm Hg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Causes a pH &lt; 7.35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Caused by hypoventilation of poor gas exchange at the lungs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:r>
                  <a:rPr lang="en-US" dirty="0" err="1"/>
                  <a:t>eg</a:t>
                </a:r>
                <a:r>
                  <a:rPr lang="en-US" dirty="0"/>
                  <a:t> , Pulmonary diseases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 ventilation and poor gas exchange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:r>
                  <a:rPr lang="en-US" dirty="0" err="1"/>
                  <a:t>eg</a:t>
                </a:r>
                <a:r>
                  <a:rPr lang="en-US" dirty="0"/>
                  <a:t> , Hypothyroidism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Decreased T</a:t>
                </a:r>
                <a:r>
                  <a:rPr lang="en-US" baseline="-25000" dirty="0"/>
                  <a:t>3</a:t>
                </a:r>
                <a:r>
                  <a:rPr lang="en-US" dirty="0"/>
                  <a:t> and T</a:t>
                </a:r>
                <a:r>
                  <a:rPr lang="en-US" baseline="-25000" dirty="0"/>
                  <a:t>4</a:t>
                </a:r>
                <a:r>
                  <a:rPr lang="en-US" dirty="0"/>
                  <a:t> depresses respiratory center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:r>
                  <a:rPr lang="en-US" dirty="0" err="1"/>
                  <a:t>eg</a:t>
                </a:r>
                <a:r>
                  <a:rPr lang="en-US" dirty="0"/>
                  <a:t> , Opiates ( </a:t>
                </a:r>
                <a:r>
                  <a:rPr lang="en-US" dirty="0" err="1"/>
                  <a:t>eg</a:t>
                </a:r>
                <a:r>
                  <a:rPr lang="en-US" dirty="0"/>
                  <a:t> , morphine ) benzodiazepines ( </a:t>
                </a:r>
                <a:r>
                  <a:rPr lang="en-US" dirty="0" err="1"/>
                  <a:t>eg</a:t>
                </a:r>
                <a:r>
                  <a:rPr lang="en-US" dirty="0"/>
                  <a:t> , Xanax )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Inhibit respiratory center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2" t="-1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8544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71832-304B-9DB3-305F-F8D686CD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" y="0"/>
            <a:ext cx="12189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Regulation of the Digestive System - </a:t>
            </a:r>
            <a:r>
              <a:rPr lang="en-US" dirty="0">
                <a:solidFill>
                  <a:srgbClr val="72FED1"/>
                </a:solidFill>
              </a:rPr>
              <a:t>Paracrines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Somatostatin = secreted by the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 = Inhibits gastric acid secretion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Stimulation of Release = decreased gastric pH</a:t>
            </a:r>
          </a:p>
          <a:p>
            <a:pPr>
              <a:lnSpc>
                <a:spcPct val="100000"/>
              </a:lnSpc>
            </a:pPr>
            <a:r>
              <a:rPr lang="en-US" dirty="0"/>
              <a:t>Histamine = secreted by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 = Stimulates gastric acid secretion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Stimulation of Release = Parasympathetics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003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357A24-FF1F-38D2-DE22-7EBC9388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662"/>
            <a:ext cx="12192000" cy="41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044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24811-C49F-5434-93BE-DA743979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03" y="0"/>
            <a:ext cx="10357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606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799C7E-8BD4-5A10-5F7B-2E61B8B3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9" y="0"/>
            <a:ext cx="1154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61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291E2-A256-33BA-643F-E5ECD12A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28"/>
            <a:ext cx="12192000" cy="66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93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DB132-9111-421E-B2AD-80471E132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" y="0"/>
            <a:ext cx="12073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446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 Bilateral network of neurons with pacemaker-like activity in the medulla</a:t>
            </a:r>
          </a:p>
          <a:p>
            <a:pPr>
              <a:lnSpc>
                <a:spcPct val="100000"/>
              </a:lnSpc>
            </a:pPr>
            <a:r>
              <a:rPr lang="en-US"/>
              <a:t> Dorsal Respiratory Group :</a:t>
            </a:r>
          </a:p>
          <a:p>
            <a:pPr lvl="1">
              <a:lnSpc>
                <a:spcPct val="100000"/>
              </a:lnSpc>
            </a:pPr>
            <a:r>
              <a:rPr lang="en-US"/>
              <a:t> Innervate and drive the respiratory muscles</a:t>
            </a:r>
          </a:p>
          <a:p>
            <a:pPr>
              <a:lnSpc>
                <a:spcPct val="100000"/>
              </a:lnSpc>
            </a:pPr>
            <a:r>
              <a:rPr lang="en-US"/>
              <a:t> Ventral Respiratory Group :</a:t>
            </a:r>
          </a:p>
          <a:p>
            <a:pPr lvl="1">
              <a:lnSpc>
                <a:spcPct val="100000"/>
              </a:lnSpc>
            </a:pPr>
            <a:r>
              <a:rPr lang="en-US"/>
              <a:t> Innervate and drive the respiratory muscles</a:t>
            </a:r>
          </a:p>
          <a:p>
            <a:pPr lvl="1">
              <a:lnSpc>
                <a:spcPct val="100000"/>
              </a:lnSpc>
            </a:pPr>
            <a:r>
              <a:rPr lang="en-US"/>
              <a:t> Contains pacemaker neurons</a:t>
            </a:r>
          </a:p>
          <a:p>
            <a:pPr lvl="2">
              <a:lnSpc>
                <a:spcPct val="100000"/>
              </a:lnSpc>
            </a:pPr>
            <a:r>
              <a:rPr lang="en-US"/>
              <a:t> pre-</a:t>
            </a:r>
            <a:r>
              <a:rPr lang="en-US" err="1"/>
              <a:t>Bötzinger</a:t>
            </a:r>
            <a:r>
              <a:rPr lang="en-US"/>
              <a:t> complex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5B1EA-64CA-A2CA-CCB4-472D4EF27A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8929" y="974725"/>
            <a:ext cx="3210455" cy="5794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Respiratory Center</a:t>
            </a:r>
          </a:p>
        </p:txBody>
      </p:sp>
    </p:spTree>
    <p:extLst>
      <p:ext uri="{BB962C8B-B14F-4D97-AF65-F5344CB8AC3E}">
        <p14:creationId xmlns:p14="http://schemas.microsoft.com/office/powerpoint/2010/main" val="41993750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Acid – Base Disturbances – </a:t>
            </a:r>
            <a:r>
              <a:rPr lang="en-US">
                <a:solidFill>
                  <a:srgbClr val="72FED1"/>
                </a:solidFill>
              </a:rPr>
              <a:t>Metabolic Alkalosis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/>
                  <a:t>Failure of the kidneys to maintain a normal arterial blood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/>
              </a:p>
              <a:p>
                <a:pPr>
                  <a:lnSpc>
                    <a:spcPct val="100000"/>
                  </a:lnSpc>
                </a:pPr>
                <a:r>
                  <a:rPr lang="en-US"/>
                  <a:t>Increased level of arterial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( greater than 26 </a:t>
                </a:r>
                <a:r>
                  <a:rPr lang="en-US" err="1"/>
                  <a:t>mEq</a:t>
                </a:r>
                <a:r>
                  <a:rPr lang="en-US"/>
                  <a:t> / L 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Causes a pH &gt; 7.45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Caused by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Gastric vomiting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Loss of stomach acids results in increased stomach pH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More gastric acid produced to replace lost acid</a:t>
                </a:r>
              </a:p>
              <a:p>
                <a:pPr lvl="4">
                  <a:lnSpc>
                    <a:spcPct val="100000"/>
                  </a:lnSpc>
                </a:pPr>
                <a:r>
                  <a:rPr lang="en-US"/>
                  <a:t> Results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transport into the blood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Ingestion of too many alkaline drugs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Increases stomach pH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More gastric acid produced to normalize pH</a:t>
                </a:r>
              </a:p>
              <a:p>
                <a:pPr lvl="4">
                  <a:lnSpc>
                    <a:spcPct val="100000"/>
                  </a:lnSpc>
                </a:pPr>
                <a:r>
                  <a:rPr lang="en-US"/>
                  <a:t> Results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transport into the blood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2818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Acid – Base Disturbances – </a:t>
            </a:r>
            <a:r>
              <a:rPr lang="en-US">
                <a:solidFill>
                  <a:srgbClr val="72FED1"/>
                </a:solidFill>
              </a:rPr>
              <a:t>Metabolic Acidosis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/>
                  <a:t>Failure of the kidneys to maintain a normal arterial blood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/>
              </a:p>
              <a:p>
                <a:pPr>
                  <a:lnSpc>
                    <a:spcPct val="100000"/>
                  </a:lnSpc>
                </a:pPr>
                <a:r>
                  <a:rPr lang="en-US"/>
                  <a:t>Decreased level of arterial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( less than 22 </a:t>
                </a:r>
                <a:r>
                  <a:rPr lang="en-US" err="1"/>
                  <a:t>mEq</a:t>
                </a:r>
                <a:r>
                  <a:rPr lang="en-US"/>
                  <a:t> / L 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Causes a pH &lt; 7.35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Caused by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Kidney disease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Failure to reabsorb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and / or secrete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/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Diarrhea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/>
                  <a:t> Rapid excretion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from digestive tract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/>
                  <a:t> Lost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/>
                  <a:t> acquired from the plasma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Acetylsalicylic acid ( </a:t>
                </a:r>
                <a:r>
                  <a:rPr lang="en-US" err="1"/>
                  <a:t>asiprin</a:t>
                </a:r>
                <a:r>
                  <a:rPr lang="en-US"/>
                  <a:t> ) toxicity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 </a:t>
                </a:r>
                <a:r>
                  <a:rPr lang="en-US" err="1"/>
                  <a:t>eg</a:t>
                </a:r>
                <a:r>
                  <a:rPr lang="en-US"/>
                  <a:t> , Ketoacidosis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0373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Compensation of Acid – Base Disturbances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u="sng"/>
              <a:t>Regulation</a:t>
            </a:r>
            <a:r>
              <a:rPr lang="en-US"/>
              <a:t> of pH back towards normal</a:t>
            </a:r>
          </a:p>
          <a:p>
            <a:pPr lvl="1">
              <a:lnSpc>
                <a:spcPct val="100000"/>
              </a:lnSpc>
            </a:pPr>
            <a:r>
              <a:rPr lang="en-US"/>
              <a:t> Performed by the lungs and / or kidneys</a:t>
            </a:r>
          </a:p>
          <a:p>
            <a:pPr lvl="2">
              <a:lnSpc>
                <a:spcPct val="100000"/>
              </a:lnSpc>
            </a:pPr>
            <a:r>
              <a:rPr lang="en-US"/>
              <a:t> With a metabolic disturbance :</a:t>
            </a:r>
          </a:p>
          <a:p>
            <a:pPr lvl="3">
              <a:lnSpc>
                <a:spcPct val="100000"/>
              </a:lnSpc>
            </a:pPr>
            <a:r>
              <a:rPr lang="en-US"/>
              <a:t> If due to kidney disease , only the lungs can compensate</a:t>
            </a:r>
          </a:p>
          <a:p>
            <a:pPr lvl="3">
              <a:lnSpc>
                <a:spcPct val="100000"/>
              </a:lnSpc>
            </a:pPr>
            <a:r>
              <a:rPr lang="en-US"/>
              <a:t> If kidneys are not damage , kidneys can compensate too</a:t>
            </a:r>
          </a:p>
          <a:p>
            <a:pPr lvl="2">
              <a:lnSpc>
                <a:spcPct val="100000"/>
              </a:lnSpc>
            </a:pPr>
            <a:r>
              <a:rPr lang="en-US"/>
              <a:t> If there is a respiratory disturbance , the kidneys will compensate</a:t>
            </a:r>
          </a:p>
        </p:txBody>
      </p:sp>
    </p:spTree>
    <p:extLst>
      <p:ext uri="{BB962C8B-B14F-4D97-AF65-F5344CB8AC3E}">
        <p14:creationId xmlns:p14="http://schemas.microsoft.com/office/powerpoint/2010/main" val="24311482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DEE36-8CB4-9E11-88CC-260BC772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806"/>
            <a:ext cx="12192000" cy="62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Mastication / Chewing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Deglutition / Swallowing</a:t>
            </a:r>
          </a:p>
          <a:p>
            <a:pPr algn="ctr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368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Compensation of Acid – Base Disturbances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72FED1"/>
                    </a:solidFill>
                  </a:rPr>
                  <a:t>Respiratory Compensation </a:t>
                </a:r>
                <a:r>
                  <a:rPr lang="en-US" dirty="0"/>
                  <a:t>( ie , lungs regulate pH back to normal )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Performed by the lungs via changes in alveolar ventilation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Lungs compensate in minutes to hours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Lungs compensate metabolic disturbances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B8336A"/>
                    </a:solidFill>
                  </a:rPr>
                  <a:t>Metabolic Alkalosis </a:t>
                </a:r>
                <a:r>
                  <a:rPr lang="en-US" dirty="0"/>
                  <a:t>( ie , increase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respiratory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 ventilation →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4">
                  <a:lnSpc>
                    <a:spcPct val="100000"/>
                  </a:lnSpc>
                </a:pPr>
                <a:r>
                  <a:rPr lang="en-US" dirty="0"/>
                  <a:t> Decrease pH back towards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B8336A"/>
                    </a:solidFill>
                  </a:rPr>
                  <a:t>Metabolic Acidosis </a:t>
                </a:r>
                <a:r>
                  <a:rPr lang="en-US" dirty="0"/>
                  <a:t>( ie , decrease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respiratory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Increase ventilation → decreases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4">
                  <a:lnSpc>
                    <a:spcPct val="100000"/>
                  </a:lnSpc>
                </a:pPr>
                <a:r>
                  <a:rPr lang="en-US" dirty="0"/>
                  <a:t> Increase pH back toward normal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7582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07D231-1195-95D6-05E7-3B9FFE46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30"/>
            <a:ext cx="12192000" cy="62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477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Compensation of Acid – Base Disturbances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72FED1"/>
                    </a:solidFill>
                  </a:rPr>
                  <a:t>Metabolic Compensation </a:t>
                </a:r>
                <a:r>
                  <a:rPr lang="en-US" dirty="0"/>
                  <a:t>( ie , kidneys regulate pH back to normal 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Performed by the kidneys via changes in reabsorption and secretion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Kidneys take days to compensate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Compensate respiratory disturbances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Compensate metabolic disturbances if not due to kidney issue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B8336A"/>
                    </a:solidFill>
                  </a:rPr>
                  <a:t>Respiratory Alkalosis </a:t>
                </a:r>
                <a:r>
                  <a:rPr lang="en-US" dirty="0"/>
                  <a:t>( ie , decreases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metabolic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 secretion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 reabsorption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Above decrease pH back towards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B8336A"/>
                    </a:solidFill>
                  </a:rPr>
                  <a:t>Respiratory Acidosis</a:t>
                </a:r>
                <a:r>
                  <a:rPr lang="en-US" dirty="0">
                    <a:solidFill>
                      <a:srgbClr val="B8336A"/>
                    </a:solidFill>
                  </a:rPr>
                  <a:t> </a:t>
                </a:r>
                <a:r>
                  <a:rPr lang="en-US" dirty="0"/>
                  <a:t>( ie ,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metabolic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Increase secretion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Increase reabsorption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Above increase pH back towards normal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 b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0814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Compensation of Acid – Base Disturbances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328" y="964096"/>
                <a:ext cx="11966713" cy="5804451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72FED1"/>
                    </a:solidFill>
                  </a:rPr>
                  <a:t>Metabolic compensation </a:t>
                </a:r>
                <a:r>
                  <a:rPr lang="en-US" dirty="0"/>
                  <a:t>( ie , kidneys regulate pH back to normal 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Performed by the kidneys via changes in reabsorption and secretion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Kidneys take days to compensate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Compensate respiratory disturbances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Compensate metabolic disturbances if not due to kidney issue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B8336A"/>
                    </a:solidFill>
                  </a:rPr>
                  <a:t>Metabolic Alkalosis </a:t>
                </a:r>
                <a:r>
                  <a:rPr lang="en-US" dirty="0"/>
                  <a:t>( ie , increase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metabolic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</a:t>
                </a:r>
                <a:r>
                  <a:rPr lang="en-US" b="1" dirty="0"/>
                  <a:t>ONLY if there is no kidney injury or disease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 secretion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Decrease reabsorption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Above decrease pH back towards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: </a:t>
                </a:r>
                <a:r>
                  <a:rPr lang="en-US" i="1" dirty="0">
                    <a:solidFill>
                      <a:srgbClr val="B8336A"/>
                    </a:solidFill>
                  </a:rPr>
                  <a:t>Metabolic Acidosis</a:t>
                </a:r>
                <a:r>
                  <a:rPr lang="en-US" i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 ie , decrease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Body responds with metabolic compensation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</a:t>
                </a:r>
                <a:r>
                  <a:rPr lang="en-US" b="1" dirty="0"/>
                  <a:t>ONLY if there is no kidney injury or damage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Increase secretion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Increase reabsorption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Above increase pH back towards normal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328" y="964096"/>
                <a:ext cx="11966713" cy="5804451"/>
              </a:xfrm>
              <a:blipFill>
                <a:blip r:embed="rId2"/>
                <a:stretch>
                  <a:fillRect l="-848" t="-1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2261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5E58A-100A-3622-B76C-6EA7A6F9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30"/>
            <a:ext cx="12192000" cy="666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Compensation of Acid – Base Disturbances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No Compensation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has yet to be regulated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pH is abnormal and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is also abnormal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abnormal 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be normal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is abnormal 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will be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Certain disturbances where pH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are all abnormal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increased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be decreased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decreased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be increased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Partial Compensation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is being regulated toward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pH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be abnormal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both be increased or both will be decreased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Full Compensation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Disturbance has been regulated to normal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pH will be normal but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be abnormal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will both be increased or both will be decreased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5261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F0A52-1D7B-6917-3AB4-3FD931AA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904"/>
            <a:ext cx="12192000" cy="386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567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F3374-0F47-83BB-B59C-353E2EB3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036"/>
            <a:ext cx="12192000" cy="60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004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Acid – Base Disturbances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36646D-452D-CDFB-6D91-F50DD4972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757" y="1138881"/>
            <a:ext cx="8432800" cy="522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 Acidosis w. no comp         Resp Acidosis w. partial comp         Resp Acidosis w. full comp.</a:t>
            </a:r>
            <a:endParaRPr lang="en-US" altLang="en-US" sz="1600" b="1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pH	7.15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         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pH	7.26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      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pH	        7.35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	65 mm Hg	</a:t>
            </a:r>
            <a:r>
              <a:rPr lang="en-US" altLang="en-US" sz="1600" dirty="0">
                <a:latin typeface="Times New Roman" panose="02020603050405020304" pitchFamily="18" charset="0"/>
              </a:rPr>
              <a:t>                 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 P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	65 mm Hg	</a:t>
            </a:r>
            <a:r>
              <a:rPr lang="en-US" altLang="en-US" sz="1600" dirty="0">
                <a:latin typeface="Times New Roman" panose="02020603050405020304" pitchFamily="18" charset="0"/>
              </a:rPr>
              <a:t>         	      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PCO2	        65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[HCO</a:t>
            </a:r>
            <a:r>
              <a:rPr lang="en-US" altLang="en-US" sz="16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]	22 mEq/L</a:t>
            </a:r>
            <a:r>
              <a:rPr lang="en-US" altLang="en-US" sz="1600" dirty="0">
                <a:latin typeface="Times New Roman" panose="02020603050405020304" pitchFamily="18" charset="0"/>
              </a:rPr>
              <a:t>	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                   [HCO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B8336A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]	28 mEq/L	         </a:t>
            </a:r>
            <a:r>
              <a:rPr lang="en-US" altLang="en-US" sz="1600" dirty="0">
                <a:latin typeface="Times New Roman" panose="02020603050405020304" pitchFamily="18" charset="0"/>
              </a:rPr>
              <a:t>	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       [HCO3-]      35 mEq/L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Met Acidosis w. no comp          Met Acidosis w. partial comp           Met Acidosis w. full comp.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pH	7.18	                  pH	7.29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      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pH	        7.37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39 mm Hg	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                  PCO2	30 mm Hg	         	       PCO2	        25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 [HCO3-]	14 </a:t>
            </a:r>
            <a:r>
              <a:rPr lang="en-US" altLang="en-US" sz="1600" dirty="0" err="1">
                <a:solidFill>
                  <a:srgbClr val="B8336A"/>
                </a:solidFill>
                <a:latin typeface="Times New Roman" panose="02020603050405020304" pitchFamily="18" charset="0"/>
              </a:rPr>
              <a:t>mEq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/L	                  [HCO3-]	14 </a:t>
            </a:r>
            <a:r>
              <a:rPr lang="en-US" altLang="en-US" sz="1600" dirty="0" err="1">
                <a:solidFill>
                  <a:srgbClr val="B8336A"/>
                </a:solidFill>
                <a:latin typeface="Times New Roman" panose="02020603050405020304" pitchFamily="18" charset="0"/>
              </a:rPr>
              <a:t>mEq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/L	         	       [HCO3-]     14 </a:t>
            </a:r>
            <a:r>
              <a:rPr lang="en-US" altLang="en-US" sz="1600" dirty="0" err="1">
                <a:solidFill>
                  <a:srgbClr val="B8336A"/>
                </a:solidFill>
                <a:latin typeface="Times New Roman" panose="02020603050405020304" pitchFamily="18" charset="0"/>
              </a:rPr>
              <a:t>mEq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/L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Resp Alkalosis w. no comp        Resp Alkalosis w. partial comp        Resp Alkalosis w. full comp.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 pH	7.57	                  pH	7.51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      pH	        7.41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	26 mm Hg	                  P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	26 mm Hg	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      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	        26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[HCO</a:t>
            </a:r>
            <a:r>
              <a:rPr lang="en-US" altLang="en-US" sz="16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]	23 mEq/L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        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[HCO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B8336A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]	20 mEq/L	         	       [HCO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B8336A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]     16 mEq/L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Met Alkalosis w. no comp          Met Alkalosis w. partial comp          Met Alkalosis w. full comp.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pH	7.54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	                  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pH	7.49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	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       pH	        7.43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	42 mm Hg</a:t>
            </a:r>
            <a:r>
              <a:rPr lang="en-US" altLang="en-US" sz="1600" dirty="0">
                <a:latin typeface="Times New Roman" panose="02020603050405020304" pitchFamily="18" charset="0"/>
              </a:rPr>
              <a:t>	                  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	49 mm Hg	         </a:t>
            </a:r>
            <a:r>
              <a:rPr lang="en-US" altLang="en-US" sz="1600" dirty="0">
                <a:latin typeface="Times New Roman" panose="02020603050405020304" pitchFamily="18" charset="0"/>
              </a:rPr>
              <a:t>	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        P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CO2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	        55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[HCO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B8336A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]	35 mEq/L	                   [HCO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B8336A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]	35 mEq/L	         	        [HCO</a:t>
            </a:r>
            <a:r>
              <a:rPr lang="en-US" altLang="en-US" sz="1600" baseline="-25000" dirty="0">
                <a:solidFill>
                  <a:srgbClr val="B8336A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1600" baseline="30000" dirty="0">
                <a:solidFill>
                  <a:srgbClr val="B8336A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1600" dirty="0">
                <a:solidFill>
                  <a:srgbClr val="B8336A"/>
                </a:solidFill>
                <a:latin typeface="Times New Roman" panose="02020603050405020304" pitchFamily="18" charset="0"/>
              </a:rPr>
              <a:t>]     35 mEq/L</a:t>
            </a:r>
          </a:p>
        </p:txBody>
      </p:sp>
    </p:spTree>
    <p:extLst>
      <p:ext uri="{BB962C8B-B14F-4D97-AF65-F5344CB8AC3E}">
        <p14:creationId xmlns:p14="http://schemas.microsoft.com/office/powerpoint/2010/main" val="11012782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Acid – Base Disturbances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Mixed Disturbance 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When two or more disturbances occur simultaneously</a:t>
            </a:r>
            <a:br>
              <a:rPr lang="en-US" dirty="0"/>
            </a:b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 eg , respiratory acidosis with a simultaneous metabolic acidosis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pH		7.01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P</a:t>
            </a:r>
            <a:r>
              <a:rPr lang="en-US" altLang="en-US" sz="2000" i="1" baseline="-25000" dirty="0">
                <a:latin typeface="Times New Roman" panose="02020603050405020304" pitchFamily="18" charset="0"/>
              </a:rPr>
              <a:t>CO2</a:t>
            </a:r>
            <a:r>
              <a:rPr lang="en-US" altLang="en-US" sz="2000" i="1" dirty="0">
                <a:latin typeface="Times New Roman" panose="02020603050405020304" pitchFamily="18" charset="0"/>
              </a:rPr>
              <a:t>		58 mm Hg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[HCO</a:t>
            </a:r>
            <a:r>
              <a:rPr lang="en-US" altLang="en-US" sz="2000" i="1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2000" i="1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2000" i="1" dirty="0">
                <a:latin typeface="Times New Roman" panose="02020603050405020304" pitchFamily="18" charset="0"/>
              </a:rPr>
              <a:t>]		14 mEq/L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 eg , respiratory alkalosis with a simultaneous metabolic alkalosis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pH		7.79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P</a:t>
            </a:r>
            <a:r>
              <a:rPr lang="en-US" altLang="en-US" sz="2000" i="1" baseline="-25000" dirty="0">
                <a:latin typeface="Times New Roman" panose="02020603050405020304" pitchFamily="18" charset="0"/>
              </a:rPr>
              <a:t>CO2</a:t>
            </a:r>
            <a:r>
              <a:rPr lang="en-US" altLang="en-US" sz="2000" i="1" dirty="0">
                <a:latin typeface="Times New Roman" panose="02020603050405020304" pitchFamily="18" charset="0"/>
              </a:rPr>
              <a:t>		23 mm Hg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			[HCO</a:t>
            </a:r>
            <a:r>
              <a:rPr lang="en-US" altLang="en-US" sz="2000" i="1" baseline="-25000" dirty="0">
                <a:latin typeface="Times New Roman" panose="02020603050405020304" pitchFamily="18" charset="0"/>
              </a:rPr>
              <a:t>3</a:t>
            </a:r>
            <a:r>
              <a:rPr lang="en-US" altLang="en-US" sz="2000" i="1" baseline="30000" dirty="0">
                <a:latin typeface="Times New Roman" panose="02020603050405020304" pitchFamily="18" charset="0"/>
              </a:rPr>
              <a:t>-</a:t>
            </a:r>
            <a:r>
              <a:rPr lang="en-US" altLang="en-US" sz="2000" i="1" dirty="0">
                <a:latin typeface="Times New Roman" panose="02020603050405020304" pitchFamily="18" charset="0"/>
              </a:rPr>
              <a:t>]		34 mEq/L</a:t>
            </a:r>
            <a:br>
              <a:rPr lang="en-US" altLang="en-US" sz="2000" i="1" dirty="0">
                <a:latin typeface="Times New Roman" panose="02020603050405020304" pitchFamily="18" charset="0"/>
              </a:rPr>
            </a:b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 And then things can get very complicated :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eg , metabolic acidosis with a respiratory alkalosis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eg , metabolic alkalosis with a respiratory acidosis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eg , metabolic acidosis with a metabolic alkalosis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eg , respiratory acidosis with metabolic acidosis with metabolic alkalosis</a:t>
            </a:r>
          </a:p>
        </p:txBody>
      </p:sp>
    </p:spTree>
    <p:extLst>
      <p:ext uri="{BB962C8B-B14F-4D97-AF65-F5344CB8AC3E}">
        <p14:creationId xmlns:p14="http://schemas.microsoft.com/office/powerpoint/2010/main" val="3008746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2031101"/>
            <a:ext cx="6412852" cy="473744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Function 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Reduces size of food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Mixes food with saliva to form bolus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Semi-solid mass that is swallowed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Mastication / Chewing</a:t>
            </a:r>
          </a:p>
        </p:txBody>
      </p:sp>
      <p:pic>
        <p:nvPicPr>
          <p:cNvPr id="5" name="Picture 10" descr="mg_6402_chewing_qat">
            <a:extLst>
              <a:ext uri="{FF2B5EF4-FFF2-40B4-BE49-F238E27FC236}">
                <a16:creationId xmlns:a16="http://schemas.microsoft.com/office/drawing/2014/main" id="{2568F2A7-72A2-5BE8-C54E-761C35B0ED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340" y="980956"/>
            <a:ext cx="4259135" cy="284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onion_news1216">
            <a:extLst>
              <a:ext uri="{FF2B5EF4-FFF2-40B4-BE49-F238E27FC236}">
                <a16:creationId xmlns:a16="http://schemas.microsoft.com/office/drawing/2014/main" id="{751A75AD-EC68-9613-195D-CB2FD61EE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080" y="3822597"/>
            <a:ext cx="3788615" cy="302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2541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88136-5FB2-03C2-9683-292FA50B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189"/>
            <a:ext cx="12192000" cy="628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52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45192-E57F-1513-FB10-FDACA268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512"/>
            <a:ext cx="12192000" cy="64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397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C0C6C-1DC7-ADFD-541A-DF91F57C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101"/>
            <a:ext cx="12192000" cy="56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02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9E318-06F6-8A69-F18E-C53DBAE4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634"/>
            <a:ext cx="12192000" cy="44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4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Deglutition / Swallowing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Divided into 3 Phases</a:t>
            </a:r>
          </a:p>
          <a:p>
            <a:pPr>
              <a:lnSpc>
                <a:spcPct val="100000"/>
              </a:lnSpc>
            </a:pPr>
            <a:r>
              <a:rPr lang="en-US" dirty="0"/>
              <a:t>Oral Phase ( voluntary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Tongue pushes bolus to back of throat ( oropharynx )</a:t>
            </a:r>
          </a:p>
          <a:p>
            <a:pPr>
              <a:lnSpc>
                <a:spcPct val="100000"/>
              </a:lnSpc>
            </a:pPr>
            <a:r>
              <a:rPr lang="en-US" dirty="0"/>
              <a:t>Pharyngeal Phase ( involuntary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Initiated by bolus in oropharynx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activation of swallowing center in medulla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Motor output from swallowing center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soft palate to pull upward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Keeps bolus from entering nasopharynx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epiglottis to cover the glottis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Keeps bolus from entering the larynx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upper esophageal sphincter ( UES ) to relax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Bolus passes from laryngopharynx to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Breathing is inhibited during the pharyngeal phase</a:t>
            </a:r>
          </a:p>
          <a:p>
            <a:pPr>
              <a:lnSpc>
                <a:spcPct val="100000"/>
              </a:lnSpc>
            </a:pPr>
            <a:r>
              <a:rPr lang="en-US" dirty="0"/>
              <a:t>Esophageal Phase ( involuntary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Initiated by bolus in the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Once bolus passes into esophagus , UES closes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Prevents reflux of bolus into pharynx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Bolus travels the length of the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Bolus enters stomach by passing through lower esophageal sphincter</a:t>
            </a:r>
          </a:p>
        </p:txBody>
      </p:sp>
    </p:spTree>
    <p:extLst>
      <p:ext uri="{BB962C8B-B14F-4D97-AF65-F5344CB8AC3E}">
        <p14:creationId xmlns:p14="http://schemas.microsoft.com/office/powerpoint/2010/main" val="333567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72570-419A-E6B5-3034-BAB62563A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650"/>
            <a:ext cx="12192000" cy="6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8" y="0"/>
            <a:ext cx="11966713" cy="756442"/>
          </a:xfrm>
        </p:spPr>
        <p:txBody>
          <a:bodyPr/>
          <a:lstStyle/>
          <a:p>
            <a:pPr algn="ctr"/>
            <a:r>
              <a:rPr lang="en-US" dirty="0"/>
              <a:t>Oral and Pharyngeal Phases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2530D-267E-C887-F753-FF290F87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9" y="845895"/>
            <a:ext cx="11326152" cy="60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2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8" y="0"/>
            <a:ext cx="11966713" cy="756442"/>
          </a:xfrm>
        </p:spPr>
        <p:txBody>
          <a:bodyPr/>
          <a:lstStyle/>
          <a:p>
            <a:pPr algn="ctr"/>
            <a:r>
              <a:rPr lang="en-US" dirty="0"/>
              <a:t>Oral and Pharyngeal Phases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ECC7F-B9FD-55F5-1ADA-20240E50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384"/>
            <a:ext cx="12192000" cy="54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43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Esophageal Phase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FB1CF-8DCC-6970-1A8D-0DB3B6C42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25" y="923270"/>
            <a:ext cx="10836350" cy="593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53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9" y="964096"/>
            <a:ext cx="12082671" cy="58044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Wavelike contractions of the digestive tract that propel contents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Circular layer contracts behind and relaxes in front of contents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Longitudinal layer relaxes behind and contracts in front of contents</a:t>
            </a:r>
          </a:p>
          <a:p>
            <a:pPr>
              <a:lnSpc>
                <a:spcPct val="100000"/>
              </a:lnSpc>
            </a:pPr>
            <a:r>
              <a:rPr lang="en-US" dirty="0"/>
              <a:t>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Series of contractions and relaxations of circular layer that mix the contents</a:t>
            </a:r>
          </a:p>
          <a:p>
            <a:pPr>
              <a:lnSpc>
                <a:spcPct val="100000"/>
              </a:lnSpc>
            </a:pPr>
            <a:r>
              <a:rPr lang="en-US" dirty="0"/>
              <a:t>Sphincters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Ring of smooth muscle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Exception is UES and external anal sphincter , are a ring of skeletal muscle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Exhibit sustained contractility , which keeps them closed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When relaxed , allows for the passage of digestive tract contents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Sphincters are relaxed by 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Sphincter tone influences motility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Higher tone decreases motility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Lower tone increases motility</a:t>
            </a:r>
          </a:p>
        </p:txBody>
      </p:sp>
    </p:spTree>
    <p:extLst>
      <p:ext uri="{BB962C8B-B14F-4D97-AF65-F5344CB8AC3E}">
        <p14:creationId xmlns:p14="http://schemas.microsoft.com/office/powerpoint/2010/main" val="222575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Five Major Processes of the Digestive System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9" y="964096"/>
            <a:ext cx="12082671" cy="58044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Ingestion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Mastication ( chewing ) of food and deglutition ( swallowing )</a:t>
            </a:r>
          </a:p>
          <a:p>
            <a:pPr>
              <a:lnSpc>
                <a:spcPct val="100000"/>
              </a:lnSpc>
            </a:pPr>
            <a:r>
              <a:rPr lang="en-US" dirty="0"/>
              <a:t>Motility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Propelling of contents through the digestive tract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Mixing of contents within the digestive tract</a:t>
            </a:r>
          </a:p>
          <a:p>
            <a:pPr>
              <a:lnSpc>
                <a:spcPct val="100000"/>
              </a:lnSpc>
            </a:pPr>
            <a:r>
              <a:rPr lang="en-US" dirty="0"/>
              <a:t>Digestion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Break down of food into their simplest forms ( nutrients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Physical break down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Mastication / Chewing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Chemical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Break down of large molecules into small molecules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Carbohydrates into monosaccharides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Proteins into tripeptides , dipeptides , and amino acids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Lipids into fatty acids , monoglycerides , and cholesterol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Done by specific digestive secretions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Some foods are ingested in forms that do not require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Already in their simplest forms ( eg , vitamins , minerals , simple sugars , water )</a:t>
            </a:r>
          </a:p>
          <a:p>
            <a:pPr>
              <a:lnSpc>
                <a:spcPct val="100000"/>
              </a:lnSpc>
            </a:pPr>
            <a:r>
              <a:rPr lang="en-US" dirty="0"/>
              <a:t>Absorption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Transport of nutrients to the circulatory system ( blood and lymph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Allows nutrients to be utilized by the body</a:t>
            </a:r>
          </a:p>
          <a:p>
            <a:pPr>
              <a:lnSpc>
                <a:spcPct val="100000"/>
              </a:lnSpc>
            </a:pPr>
            <a:r>
              <a:rPr lang="en-US" dirty="0"/>
              <a:t>Elimination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Removal of undigested and unabsorbed material from the body</a:t>
            </a:r>
          </a:p>
        </p:txBody>
      </p:sp>
    </p:spTree>
    <p:extLst>
      <p:ext uri="{BB962C8B-B14F-4D97-AF65-F5344CB8AC3E}">
        <p14:creationId xmlns:p14="http://schemas.microsoft.com/office/powerpoint/2010/main" val="441738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2041B-350C-AF53-1D5D-1CADCD98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93" y="0"/>
            <a:ext cx="10234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F930E-68D5-4CB6-A7D8-F71ED4497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67" y="1196806"/>
            <a:ext cx="11966575" cy="44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3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46091-73EA-651D-A58B-A3C6EEEEC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67" y="1290982"/>
            <a:ext cx="11966575" cy="42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6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3743FF-C61D-8E67-4D78-783AA087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39"/>
            <a:ext cx="12192000" cy="63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3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Esophageal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Peristalsis propels bolus toward the stomach during esophageal phase of swallowing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Bolus takes approximately 3 to 10 seconds to move through the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Peristalsis causes relaxation of lower esophageal sphincter ( LES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Allows contents of esophagus to empty into the stomach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Should be closed in the absence of esophageal peristalsis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Prevents contents of stomach from refluxing into esophagus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Gastroesophageal Reflux Disease ( GERD )</a:t>
            </a:r>
          </a:p>
        </p:txBody>
      </p:sp>
    </p:spTree>
    <p:extLst>
      <p:ext uri="{BB962C8B-B14F-4D97-AF65-F5344CB8AC3E}">
        <p14:creationId xmlns:p14="http://schemas.microsoft.com/office/powerpoint/2010/main" val="3664250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C4003-85BC-F744-BE75-74C317AF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9"/>
            <a:ext cx="12192000" cy="68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65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994AB-7B86-3A08-931F-2E81B064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57"/>
            <a:ext cx="12192000" cy="62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01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7561921" cy="57945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Main function is 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Mixes bolus with gastric juices to form chyme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741E38-83C0-6161-7934-D249F02FA0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6998" y="2059289"/>
            <a:ext cx="10258004" cy="4798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Motility</a:t>
            </a:r>
          </a:p>
        </p:txBody>
      </p:sp>
    </p:spTree>
    <p:extLst>
      <p:ext uri="{BB962C8B-B14F-4D97-AF65-F5344CB8AC3E}">
        <p14:creationId xmlns:p14="http://schemas.microsoft.com/office/powerpoint/2010/main" val="3810572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Gastric emptying via 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Each peristaltic wave empties approximately 1% of stomach contents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Approximately three peristaltic waves per minute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Causes opening of pyloric sphincter , so contents empty into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Takes approximately 2 to 3 hours to empty a “normal” sized meal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Rate of emptying dependent on contents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Carbohydrates empty the fastest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Lipids empty the slowest</a:t>
            </a:r>
          </a:p>
        </p:txBody>
      </p:sp>
    </p:spTree>
    <p:extLst>
      <p:ext uri="{BB962C8B-B14F-4D97-AF65-F5344CB8AC3E}">
        <p14:creationId xmlns:p14="http://schemas.microsoft.com/office/powerpoint/2010/main" val="207224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Motility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0132D0-64DC-EA0B-2BCA-F354CCA6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210" y="1079295"/>
            <a:ext cx="7028790" cy="568925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Stimulation of gastric emptying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Increased volume of contents in stomach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Increased fluidity of chyme in stomach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Inhibition of gastric emptying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Decreased fluidity of chyme in stomach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Lipids in duodenum ( most potent inhibitor )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Mediated by cholecystokinin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Digestion and absorption of lipids in small intestine is slow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Gives small intestine more time to digest and absorb lipid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 Chyme below pH 2.0 in duodenum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Mediated by secretin and cholecystokinin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Gives small intestine more time to neutralize acid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 Hypertonic or hypotonic contents in duodenum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Gives duodenum more time to make chyme isotonic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33BE6E-895F-3CB5-D8AD-250BA694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295"/>
            <a:ext cx="5163210" cy="54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Five Major Processes of the Digestive System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94DBEEB-2DB8-39C0-E356-2613DE40CD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9" y="864704"/>
            <a:ext cx="9178921" cy="59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64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91062-A372-3BFC-7ABB-6AC706FE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58"/>
            <a:ext cx="12192000" cy="65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7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Segmentation / 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Most prevalent movement of the small intestines</a:t>
            </a:r>
          </a:p>
          <a:p>
            <a:pPr>
              <a:lnSpc>
                <a:spcPct val="100000"/>
              </a:lnSpc>
            </a:pPr>
            <a:r>
              <a:rPr lang="en-US" dirty="0"/>
              <a:t>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Takes approximately 4 to 6 hours for chyme to move through small intestine</a:t>
            </a:r>
          </a:p>
          <a:p>
            <a:pPr>
              <a:lnSpc>
                <a:spcPct val="100000"/>
              </a:lnSpc>
            </a:pPr>
            <a:r>
              <a:rPr lang="en-US" dirty="0"/>
              <a:t>Stimulation of Motility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Distension ( by presence of emptied chyme from stomach ) of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Hypertonic or hypotonic chyme in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Low pH of chyme in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Protein digested contents in the duodenum</a:t>
            </a:r>
          </a:p>
        </p:txBody>
      </p:sp>
    </p:spTree>
    <p:extLst>
      <p:ext uri="{BB962C8B-B14F-4D97-AF65-F5344CB8AC3E}">
        <p14:creationId xmlns:p14="http://schemas.microsoft.com/office/powerpoint/2010/main" val="626438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176730-B33E-AE40-5C1F-3409F85B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67"/>
            <a:ext cx="12192000" cy="63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64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85F59-4610-4B5D-046C-B1CD6FB5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86" y="0"/>
            <a:ext cx="11377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5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Large Intestine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Haustration / Mixing of Contents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Aids in formation of feces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Water , undigested material , mucous , flora ( 30% of dry weight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Brown due to bile pigments ( ie , bilirubin )</a:t>
            </a:r>
          </a:p>
          <a:p>
            <a:pPr>
              <a:lnSpc>
                <a:spcPct val="100000"/>
              </a:lnSpc>
            </a:pPr>
            <a:r>
              <a:rPr lang="en-US" dirty="0"/>
              <a:t>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Very little peristalsis ( occurs in the ascending colon )</a:t>
            </a:r>
          </a:p>
          <a:p>
            <a:pPr>
              <a:lnSpc>
                <a:spcPct val="100000"/>
              </a:lnSpc>
            </a:pPr>
            <a:r>
              <a:rPr lang="en-US" dirty="0"/>
              <a:t>Mass Movement ( </a:t>
            </a:r>
            <a:r>
              <a:rPr lang="en-US" u="sng" dirty="0"/>
              <a:t>not</a:t>
            </a:r>
            <a:r>
              <a:rPr lang="en-US" dirty="0"/>
              <a:t> peristalsis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Typically occurs a few times per day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Gastric Reflex 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Initiated by distension of stomach when food is present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Activates parasympathetic reflex that stimulates large intestine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Causes mass movement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Very slow compared to the rest of the digestive tract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Normally , 18 to 24 hours for material to pass through large intestine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Slow movement allows for the incubation of flora ( “good” bacteria )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Flora feed off of nutrients left in chyme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Flora produce vitamin K and certain B vitamins</a:t>
            </a:r>
          </a:p>
          <a:p>
            <a:pPr>
              <a:lnSpc>
                <a:spcPct val="100000"/>
              </a:lnSpc>
            </a:pPr>
            <a:r>
              <a:rPr lang="en-US" dirty="0"/>
              <a:t>Elimination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Rectosphincteric Reflex 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Initiated by distention of the rectum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Parasympathetics reflexively contract the rectal walls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Parasympathetics reflexively relax the internal anal sphincter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Voluntary relaxation of the external anal sphincter expels feces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Defecation : feces expelled ( not part of rectosphincteric reflex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Voluntary contraction of abdominal muscles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Voluntary relaxation of external anal sphincter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0A54F5-B621-9301-B97F-0AAEB924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03"/>
            <a:ext cx="12192000" cy="53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83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E87FA-643F-2EB0-9D52-B0623699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47"/>
            <a:ext cx="12192000" cy="60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10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D9ABC-8078-A047-0EAA-617D5198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" y="0"/>
            <a:ext cx="12026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7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Oral Cavity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Teeth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Mechanically break down food</a:t>
            </a:r>
          </a:p>
          <a:p>
            <a:pPr>
              <a:lnSpc>
                <a:spcPct val="100000"/>
              </a:lnSpc>
            </a:pPr>
            <a:r>
              <a:rPr lang="en-US" dirty="0"/>
              <a:t>Tongue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Mechanically breaks down food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Presses food against the hard palate</a:t>
            </a:r>
          </a:p>
          <a:p>
            <a:pPr>
              <a:lnSpc>
                <a:spcPct val="100000"/>
              </a:lnSpc>
            </a:pPr>
            <a:r>
              <a:rPr lang="en-US" dirty="0"/>
              <a:t>Salivary Glands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Production of saliva ( 1 to 1.5 liters per day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Aqueous component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Organic component</a:t>
            </a:r>
          </a:p>
        </p:txBody>
      </p:sp>
    </p:spTree>
    <p:extLst>
      <p:ext uri="{BB962C8B-B14F-4D97-AF65-F5344CB8AC3E}">
        <p14:creationId xmlns:p14="http://schemas.microsoft.com/office/powerpoint/2010/main" val="335281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Saliva – </a:t>
            </a:r>
            <a:r>
              <a:rPr lang="en-US" dirty="0">
                <a:solidFill>
                  <a:srgbClr val="72FED1"/>
                </a:solidFill>
              </a:rPr>
              <a:t>Aqueous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Initial step in formation is an isotonic filtrate of the plasma</a:t>
            </a:r>
          </a:p>
          <a:p>
            <a:pPr>
              <a:lnSpc>
                <a:spcPct val="100000"/>
              </a:lnSpc>
            </a:pPr>
            <a:r>
              <a:rPr lang="en-US" dirty="0"/>
              <a:t>Final aqueous composition of saliva is hypotonic and alkaline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Aids in neutralizing oral cavity acids</a:t>
            </a:r>
          </a:p>
        </p:txBody>
      </p:sp>
    </p:spTree>
    <p:extLst>
      <p:ext uri="{BB962C8B-B14F-4D97-AF65-F5344CB8AC3E}">
        <p14:creationId xmlns:p14="http://schemas.microsoft.com/office/powerpoint/2010/main" val="225282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Regulation of the Digestive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Processes that regulate motility , digestion , absorption , and elimination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Nervous System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Hormones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Paracrines</a:t>
            </a:r>
          </a:p>
        </p:txBody>
      </p:sp>
    </p:spTree>
    <p:extLst>
      <p:ext uri="{BB962C8B-B14F-4D97-AF65-F5344CB8AC3E}">
        <p14:creationId xmlns:p14="http://schemas.microsoft.com/office/powerpoint/2010/main" val="958450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Saliva – </a:t>
            </a:r>
            <a:r>
              <a:rPr lang="en-US" dirty="0">
                <a:solidFill>
                  <a:srgbClr val="72FED1"/>
                </a:solidFill>
              </a:rPr>
              <a:t>Organic Component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Salivary Amylase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Begins the chemical digestion of starch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Inactivated by low pH of the stomach</a:t>
            </a:r>
          </a:p>
          <a:p>
            <a:pPr>
              <a:lnSpc>
                <a:spcPct val="100000"/>
              </a:lnSpc>
            </a:pPr>
            <a:r>
              <a:rPr lang="en-US" dirty="0"/>
              <a:t>Lingual Lipase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Digests triglycerides in emulsified fats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( eg , fats in creams , egg yolks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Continuous to work in the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Minor role of lipid digestion in adults</a:t>
            </a:r>
          </a:p>
          <a:p>
            <a:pPr>
              <a:lnSpc>
                <a:spcPct val="100000"/>
              </a:lnSpc>
            </a:pPr>
            <a:r>
              <a:rPr lang="en-US" dirty="0"/>
              <a:t>Mucus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Lubricates mouth and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Softens food to help form a bolus</a:t>
            </a:r>
          </a:p>
          <a:p>
            <a:pPr>
              <a:lnSpc>
                <a:spcPct val="100000"/>
              </a:lnSpc>
            </a:pPr>
            <a:r>
              <a:rPr lang="en-US" dirty="0"/>
              <a:t>Antibacterials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Antibodies ( IgA ) and lysozyme</a:t>
            </a:r>
          </a:p>
        </p:txBody>
      </p:sp>
    </p:spTree>
    <p:extLst>
      <p:ext uri="{BB962C8B-B14F-4D97-AF65-F5344CB8AC3E}">
        <p14:creationId xmlns:p14="http://schemas.microsoft.com/office/powerpoint/2010/main" val="1165517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6E5CB-F740-4A5D-F451-00BD8971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3" y="0"/>
            <a:ext cx="11660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85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Regulation of Saliva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Parasympathetic Nervous System ( main influence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aqueous and enzyme secretions</a:t>
            </a:r>
          </a:p>
          <a:p>
            <a:pPr>
              <a:lnSpc>
                <a:spcPct val="100000"/>
              </a:lnSpc>
            </a:pPr>
            <a:r>
              <a:rPr lang="en-US" dirty="0"/>
              <a:t>Sympathetic Nervous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mucous secretion</a:t>
            </a:r>
          </a:p>
          <a:p>
            <a:pPr>
              <a:lnSpc>
                <a:spcPct val="100000"/>
              </a:lnSpc>
            </a:pPr>
            <a:r>
              <a:rPr lang="en-US" dirty="0"/>
              <a:t>Stimulation of Release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Sight and smell of food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Presence of anything in the mouth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Nausea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GERD</a:t>
            </a:r>
          </a:p>
          <a:p>
            <a:pPr>
              <a:lnSpc>
                <a:spcPct val="100000"/>
              </a:lnSpc>
            </a:pPr>
            <a:r>
              <a:rPr lang="en-US" dirty="0"/>
              <a:t>Inhibition of Release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Dehydration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Sleep</a:t>
            </a:r>
          </a:p>
        </p:txBody>
      </p:sp>
    </p:spTree>
    <p:extLst>
      <p:ext uri="{BB962C8B-B14F-4D97-AF65-F5344CB8AC3E}">
        <p14:creationId xmlns:p14="http://schemas.microsoft.com/office/powerpoint/2010/main" val="1914228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E314D-F4B9-6A0A-792A-487080A5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854"/>
            <a:ext cx="12192000" cy="58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21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Very little digestion occurs in the stomach</a:t>
            </a:r>
          </a:p>
        </p:txBody>
      </p:sp>
    </p:spTree>
    <p:extLst>
      <p:ext uri="{BB962C8B-B14F-4D97-AF65-F5344CB8AC3E}">
        <p14:creationId xmlns:p14="http://schemas.microsoft.com/office/powerpoint/2010/main" val="1673299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F8147-7B78-27B1-6921-373F8F4A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– </a:t>
            </a:r>
            <a:r>
              <a:rPr lang="en-US" dirty="0">
                <a:solidFill>
                  <a:srgbClr val="72FED1"/>
                </a:solidFill>
              </a:rPr>
              <a:t>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Pepsin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Protease ( enzyme that digests protein ) released by chief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Produced in its inactive form ( pepsinogen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Activated when pH is below 3.0</a:t>
            </a:r>
          </a:p>
          <a:p>
            <a:pPr>
              <a:lnSpc>
                <a:spcPct val="100000"/>
              </a:lnSpc>
            </a:pPr>
            <a:r>
              <a:rPr lang="en-US" dirty="0"/>
              <a:t>Gastric Lipase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chief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Digests triglycerides in emulsified fats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Minor role of lipid digestion in adults</a:t>
            </a:r>
          </a:p>
          <a:p>
            <a:pPr>
              <a:lnSpc>
                <a:spcPct val="100000"/>
              </a:lnSpc>
            </a:pPr>
            <a:r>
              <a:rPr lang="en-US" dirty="0"/>
              <a:t>Intrinsic Factor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parietal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Necessary for proper vitamin B</a:t>
            </a:r>
            <a:r>
              <a:rPr lang="en-US" baseline="-25000" dirty="0"/>
              <a:t>12</a:t>
            </a:r>
            <a:r>
              <a:rPr lang="en-US" dirty="0"/>
              <a:t> absorption in the small intestine</a:t>
            </a:r>
          </a:p>
          <a:p>
            <a:pPr>
              <a:lnSpc>
                <a:spcPct val="100000"/>
              </a:lnSpc>
            </a:pPr>
            <a:r>
              <a:rPr lang="en-US" dirty="0"/>
              <a:t>Mucous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Protects stomach from gastric acid and enzymes</a:t>
            </a:r>
          </a:p>
        </p:txBody>
      </p:sp>
    </p:spTree>
    <p:extLst>
      <p:ext uri="{BB962C8B-B14F-4D97-AF65-F5344CB8AC3E}">
        <p14:creationId xmlns:p14="http://schemas.microsoft.com/office/powerpoint/2010/main" val="2450858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– </a:t>
            </a:r>
            <a:r>
              <a:rPr lang="en-US" dirty="0">
                <a:solidFill>
                  <a:srgbClr val="72FED1"/>
                </a:solidFill>
              </a:rPr>
              <a:t>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Gastric Acid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parietal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Formation of gastric acid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H</a:t>
            </a:r>
            <a:r>
              <a:rPr lang="en-US" baseline="30000" dirty="0"/>
              <a:t>+</a:t>
            </a:r>
            <a:r>
              <a:rPr lang="en-US" dirty="0"/>
              <a:t> / K</a:t>
            </a:r>
            <a:r>
              <a:rPr lang="en-US" baseline="30000" dirty="0"/>
              <a:t>+</a:t>
            </a:r>
            <a:r>
              <a:rPr lang="en-US" dirty="0"/>
              <a:t> Pump ( proton pump ) transports H</a:t>
            </a:r>
            <a:r>
              <a:rPr lang="en-US" baseline="30000" dirty="0"/>
              <a:t>+</a:t>
            </a:r>
            <a:r>
              <a:rPr lang="en-US" dirty="0"/>
              <a:t> into lumen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Decreases gastric pH to as low as 1.0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Inhibited by proton pump inhibitors ( eg , Prilosec , Nexium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Functions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Decreases pH to activate pepsin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Breaks down connective tissue in meat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Kills bacteria</a:t>
            </a:r>
          </a:p>
        </p:txBody>
      </p:sp>
    </p:spTree>
    <p:extLst>
      <p:ext uri="{BB962C8B-B14F-4D97-AF65-F5344CB8AC3E}">
        <p14:creationId xmlns:p14="http://schemas.microsoft.com/office/powerpoint/2010/main" val="1571773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62287-ADD3-6E31-113D-59260316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3" y="0"/>
            <a:ext cx="11379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88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Formation of Gastric Acid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227B81-F472-6F3B-ADEF-4A8DA10E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039" y="816253"/>
            <a:ext cx="7523922" cy="60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8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F0587-7483-A687-888B-9F5BFD3D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8" y="0"/>
            <a:ext cx="8502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11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Regulation of Stomach 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Parasympathetics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release of gastric acid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gastrin and histamine</a:t>
            </a:r>
          </a:p>
          <a:p>
            <a:pPr>
              <a:lnSpc>
                <a:spcPct val="100000"/>
              </a:lnSpc>
            </a:pPr>
            <a:r>
              <a:rPr lang="en-US" dirty="0"/>
              <a:t>Gastrin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release of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Histamine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release of gastric acid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Blocked by H</a:t>
            </a:r>
            <a:r>
              <a:rPr lang="en-US" baseline="-25000" dirty="0"/>
              <a:t>2</a:t>
            </a:r>
            <a:r>
              <a:rPr lang="en-US" dirty="0"/>
              <a:t> antagonists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eg , Tagamet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eg , Pepcid</a:t>
            </a:r>
          </a:p>
          <a:p>
            <a:pPr>
              <a:lnSpc>
                <a:spcPct val="100000"/>
              </a:lnSpc>
            </a:pPr>
            <a:r>
              <a:rPr lang="en-US" dirty="0"/>
              <a:t>Somatostatin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Inhibits release of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Secretin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Inhibits gastrin ( therefore , indirectly inhibits gastric acid )</a:t>
            </a:r>
          </a:p>
        </p:txBody>
      </p:sp>
    </p:spTree>
    <p:extLst>
      <p:ext uri="{BB962C8B-B14F-4D97-AF65-F5344CB8AC3E}">
        <p14:creationId xmlns:p14="http://schemas.microsoft.com/office/powerpoint/2010/main" val="457608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Phases of Gastric Acid Secretion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2047285"/>
            <a:ext cx="11966713" cy="472126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/>
              <a:t>Cephalic Phase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Gastric Phase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Intestinal Phase</a:t>
            </a:r>
          </a:p>
        </p:txBody>
      </p:sp>
    </p:spTree>
    <p:extLst>
      <p:ext uri="{BB962C8B-B14F-4D97-AF65-F5344CB8AC3E}">
        <p14:creationId xmlns:p14="http://schemas.microsoft.com/office/powerpoint/2010/main" val="1518292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Cephalic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Taste , smell , or thought of food stimulates medulla oblongata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parasympathetics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Stimulates gastric acid , gastrin , and histamine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Gastrin and histamine stimulate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Accounts for 30% of 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402126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Cephalic Phase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3F89774-1210-401B-140F-E225BDA1B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274" y="1257041"/>
            <a:ext cx="6791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Taste , smell or thought of food stimulates medulla oblongata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99CB63D-76C6-165B-5894-7513635F5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0772" y="1869260"/>
            <a:ext cx="317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3075F93C-6319-C86F-4A51-A7EA70314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3972" y="2555060"/>
            <a:ext cx="2079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Parasympathetics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6A96C59-14E9-5023-C339-FF8A3940C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133" y="4764860"/>
            <a:ext cx="40783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, gastrin , and histamine</a:t>
            </a:r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C7D2F16C-4EB9-A529-7C32-411E48A0F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2" y="1716860"/>
            <a:ext cx="152400" cy="838200"/>
          </a:xfrm>
          <a:prstGeom prst="downArrow">
            <a:avLst>
              <a:gd name="adj1" fmla="val 50000"/>
              <a:gd name="adj2" fmla="val 1375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C81F9AF3-5F23-3FCF-6879-1496700F3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2" y="3012260"/>
            <a:ext cx="152400" cy="1752600"/>
          </a:xfrm>
          <a:prstGeom prst="downArrow">
            <a:avLst>
              <a:gd name="adj1" fmla="val 50000"/>
              <a:gd name="adj2" fmla="val 2875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F84710C3-D4C0-4663-D2E5-5A412DF7ADE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270572" y="5222060"/>
            <a:ext cx="2209800" cy="733425"/>
          </a:xfrm>
          <a:prstGeom prst="curvedDownArrow">
            <a:avLst>
              <a:gd name="adj1" fmla="val 60260"/>
              <a:gd name="adj2" fmla="val 120519"/>
              <a:gd name="adj3" fmla="val 33333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B5885EB6-FF63-4EA5-242B-74E597B13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372" y="3469460"/>
            <a:ext cx="317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</p:txBody>
      </p:sp>
      <p:sp>
        <p:nvSpPr>
          <p:cNvPr id="22" name="Text Box 14">
            <a:extLst>
              <a:ext uri="{FF2B5EF4-FFF2-40B4-BE49-F238E27FC236}">
                <a16:creationId xmlns:a16="http://schemas.microsoft.com/office/drawing/2014/main" id="{3518FF94-1AAC-521F-FEB6-6D3A193EA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372" y="5526860"/>
            <a:ext cx="317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0CB2B1DD-6A3A-F07F-C645-3610ACB06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494" y="5984060"/>
            <a:ext cx="27879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accounts for 30% of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1836069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Gastric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Distension of the stomach stimulates mechanoreceptors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Mechanoreceptors stimulate parasympathetics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Stimulates gastric acid , gastrin , and histamine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Gastrin and histamine stimulate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Accounts for 60% of 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3453299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Gastric Phase</a:t>
            </a:r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181BEE8-35F6-1DD9-7582-789E4FEB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963060"/>
            <a:ext cx="3057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Distension of the Stomach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092EAC1-40EC-928A-3DC8-420254927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4186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C8709D47-7202-3E4E-6394-B0F39080D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342472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8941EF73-7004-0BD6-B96B-07AE17C60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028272"/>
            <a:ext cx="3942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Mechanoreceptors of the Stomach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DDE181B9-599D-1770-C049-2A9C7272B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5616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975455B6-E100-3270-1BA8-5C07F693E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485472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A920BDD5-4707-71D5-9631-3BD1FFD9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095072"/>
            <a:ext cx="2079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Parasympathetics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19459CDE-3F72-49BC-DC6B-0D09BB39C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19" y="5316540"/>
            <a:ext cx="40783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, gastrin , and histamine</a:t>
            </a: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FED49A17-2E2D-5FFD-B1A2-2595C067D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552272"/>
            <a:ext cx="152400" cy="1752600"/>
          </a:xfrm>
          <a:prstGeom prst="downArrow">
            <a:avLst>
              <a:gd name="adj1" fmla="val 50000"/>
              <a:gd name="adj2" fmla="val 2875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C4C1EFEF-BD1A-65EE-0127-CD7F52A62D9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495800" y="5762072"/>
            <a:ext cx="2209800" cy="733425"/>
          </a:xfrm>
          <a:prstGeom prst="curvedDownArrow">
            <a:avLst>
              <a:gd name="adj1" fmla="val 60260"/>
              <a:gd name="adj2" fmla="val 120519"/>
              <a:gd name="adj3" fmla="val 33333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2D492852-E2AE-1AD0-A9FF-61022F396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0094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B45DDBAE-215F-7337-5927-60D45586F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60668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E0F4F7AE-A6F3-3E51-016B-8A445FCA1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122" y="6066872"/>
            <a:ext cx="27879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accounts for 60%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1325057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Intestinal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Chyme first emptied by the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duodenum to release gastrin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Stimulates the release of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Accounts for 10% of gastric acid secretion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79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Intestinal Phase</a:t>
            </a:r>
            <a:endParaRPr lang="en-US" dirty="0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B15C3BFB-1B45-2BEE-D133-B7DC5F638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7003" y="1295400"/>
            <a:ext cx="40735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Chyme first emptied by stomach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5A3BF2F9-3DAE-B287-2661-5FDD601C7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828" y="1905000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5E2FC1D3-6925-31C2-EDC4-A848082EA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660" y="3962400"/>
            <a:ext cx="29177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Release of gastric acid</a:t>
            </a:r>
          </a:p>
        </p:txBody>
      </p:sp>
      <p:sp>
        <p:nvSpPr>
          <p:cNvPr id="10" name="Text Box 16">
            <a:extLst>
              <a:ext uri="{FF2B5EF4-FFF2-40B4-BE49-F238E27FC236}">
                <a16:creationId xmlns:a16="http://schemas.microsoft.com/office/drawing/2014/main" id="{4896A8F5-50B4-914A-5D12-30EC099CA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9384" y="2667000"/>
            <a:ext cx="23583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Release of gastrin</a:t>
            </a: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7D6672A7-68AE-51DB-FC91-41005F4AC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5228" y="1981200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97D2C55C-C9F7-8F32-A059-AB0E78B54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228" y="3276600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3" name="AutoShape 31">
            <a:extLst>
              <a:ext uri="{FF2B5EF4-FFF2-40B4-BE49-F238E27FC236}">
                <a16:creationId xmlns:a16="http://schemas.microsoft.com/office/drawing/2014/main" id="{0DB2AAA4-2D5D-8C0F-AFD4-0BEC758C6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828" y="3200400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14" name="Rectangle 34">
            <a:extLst>
              <a:ext uri="{FF2B5EF4-FFF2-40B4-BE49-F238E27FC236}">
                <a16:creationId xmlns:a16="http://schemas.microsoft.com/office/drawing/2014/main" id="{2A93C349-1905-E1C7-AA25-7B1835E56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382" y="6248400"/>
            <a:ext cx="47628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accounts for 10% of 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2617467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Most digestion occurs in the 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Lining of small intestine greatly increases surface area for digestion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Contains various surface-bound enzymes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Disaccharidases ( digests disaccharides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Proteases ( digests protein )</a:t>
            </a:r>
          </a:p>
        </p:txBody>
      </p:sp>
    </p:spTree>
    <p:extLst>
      <p:ext uri="{BB962C8B-B14F-4D97-AF65-F5344CB8AC3E}">
        <p14:creationId xmlns:p14="http://schemas.microsoft.com/office/powerpoint/2010/main" val="3403069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Lysosomal Enzymes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intestinal glands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Glands that extend down between villi into the mucosa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Help maintain fluidity of chyme</a:t>
            </a:r>
          </a:p>
          <a:p>
            <a:pPr>
              <a:lnSpc>
                <a:spcPct val="100000"/>
              </a:lnSpc>
            </a:pPr>
            <a:r>
              <a:rPr lang="en-US" dirty="0"/>
              <a:t>Mucous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Protects lining from acidic chyme and digestive enzymes</a:t>
            </a:r>
          </a:p>
        </p:txBody>
      </p:sp>
    </p:spTree>
    <p:extLst>
      <p:ext uri="{BB962C8B-B14F-4D97-AF65-F5344CB8AC3E}">
        <p14:creationId xmlns:p14="http://schemas.microsoft.com/office/powerpoint/2010/main" val="139218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89453"/>
            <a:ext cx="11973342" cy="87464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Regulation of the Digestive System – </a:t>
            </a:r>
            <a:br>
              <a:rPr lang="en-US" sz="3600" dirty="0"/>
            </a:br>
            <a:r>
              <a:rPr lang="en-US" sz="3600" dirty="0">
                <a:solidFill>
                  <a:srgbClr val="72FED1"/>
                </a:solidFill>
              </a:rPr>
              <a:t>Autonomic 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1197621"/>
            <a:ext cx="11966713" cy="55709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Enteric Nervous 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Submucosal plexus and myenteric plexus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Influenced by the autonomic nervous 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Can operate autonomously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Functions to stimulate or inhibit the digestive system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Sympathetic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Functions to inhibit the digestive system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Parasympathetic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Functions to stimulate the digestive system</a:t>
            </a:r>
          </a:p>
        </p:txBody>
      </p:sp>
    </p:spTree>
    <p:extLst>
      <p:ext uri="{BB962C8B-B14F-4D97-AF65-F5344CB8AC3E}">
        <p14:creationId xmlns:p14="http://schemas.microsoft.com/office/powerpoint/2010/main" val="3893896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 – </a:t>
            </a:r>
            <a:r>
              <a:rPr lang="en-US" dirty="0">
                <a:solidFill>
                  <a:srgbClr val="72FED1"/>
                </a:solidFill>
              </a:rPr>
              <a:t>Produced 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Disaccharidases for the final digestion of carbohydrates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Surface-bound to microvilli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Maltase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Digests maltose into glucose + glucose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Sucrase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Digests sucrose into glucose + fructose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Lactase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Digests lactose into glucose + galactose</a:t>
            </a:r>
          </a:p>
          <a:p>
            <a:pPr>
              <a:lnSpc>
                <a:spcPct val="100000"/>
              </a:lnSpc>
            </a:pPr>
            <a:r>
              <a:rPr lang="en-US" dirty="0"/>
              <a:t>Proteases for the digestion of protein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Surface-bound to microvilli</a:t>
            </a:r>
          </a:p>
        </p:txBody>
      </p:sp>
    </p:spTree>
    <p:extLst>
      <p:ext uri="{BB962C8B-B14F-4D97-AF65-F5344CB8AC3E}">
        <p14:creationId xmlns:p14="http://schemas.microsoft.com/office/powerpoint/2010/main" val="2754761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81BC6-C8FA-A24A-6BB3-79579CD5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22"/>
            <a:ext cx="12192000" cy="63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23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Large Intestine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Flora digest approximately 10% of soluble fiber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Produces short-chain fatty acids ( acetate , propionate , butyrate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Have anti-inflammatory properties</a:t>
            </a:r>
          </a:p>
        </p:txBody>
      </p:sp>
    </p:spTree>
    <p:extLst>
      <p:ext uri="{BB962C8B-B14F-4D97-AF65-F5344CB8AC3E}">
        <p14:creationId xmlns:p14="http://schemas.microsoft.com/office/powerpoint/2010/main" val="614913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Accessory Organs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1529395"/>
            <a:ext cx="11966713" cy="523915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/>
              <a:t>Teeth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Tongue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Salivary Glands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Liver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Gall Bladder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Pancreas</a:t>
            </a:r>
          </a:p>
        </p:txBody>
      </p:sp>
    </p:spTree>
    <p:extLst>
      <p:ext uri="{BB962C8B-B14F-4D97-AF65-F5344CB8AC3E}">
        <p14:creationId xmlns:p14="http://schemas.microsoft.com/office/powerpoint/2010/main" val="3712796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Liver and Gallbladder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 liver produces bile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Approximately 600 to 1,000 mL per day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Comprised of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Electrolytes ( namely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to neutralize the acidic chyme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Bile Acids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Combine with amino acids to become bile salts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Functions of Bile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Neutralize acidic chyme via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Protects the duodenum from acidic chyme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Necessary for proper enzyme function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release is stimulated by secretin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Emulsify lipids via bile salts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131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Liver and Gallbladder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Bile release from the liver to the gallbladder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Bile is stored , concentrated , and released by the gallbladder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Cholecystokinin causes gallbladder to contract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Causes release of bile into duodenum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In response to acid and lipids in small intestine</a:t>
            </a:r>
          </a:p>
        </p:txBody>
      </p:sp>
    </p:spTree>
    <p:extLst>
      <p:ext uri="{BB962C8B-B14F-4D97-AF65-F5344CB8AC3E}">
        <p14:creationId xmlns:p14="http://schemas.microsoft.com/office/powerpoint/2010/main" val="1220309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Functions of the Liver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Glycogenesis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Converts glucose into glycogen for storage</a:t>
            </a:r>
          </a:p>
          <a:p>
            <a:pPr>
              <a:lnSpc>
                <a:spcPct val="100000"/>
              </a:lnSpc>
            </a:pPr>
            <a:r>
              <a:rPr lang="en-US" dirty="0"/>
              <a:t>Glycogenolysis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Breaks down glycogen into glucose for use</a:t>
            </a:r>
          </a:p>
          <a:p>
            <a:pPr>
              <a:lnSpc>
                <a:spcPct val="100000"/>
              </a:lnSpc>
            </a:pPr>
            <a:r>
              <a:rPr lang="en-US" dirty="0"/>
              <a:t>Gluconeogenesis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Production of glucose from non-carbohydrate sources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Amino acids , lactate , glycerol , and pyruvate</a:t>
            </a:r>
          </a:p>
          <a:p>
            <a:pPr>
              <a:lnSpc>
                <a:spcPct val="100000"/>
              </a:lnSpc>
            </a:pPr>
            <a:r>
              <a:rPr lang="en-US" dirty="0"/>
              <a:t>Lipogenesis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Production of lipids from glucose and amino acids</a:t>
            </a:r>
          </a:p>
          <a:p>
            <a:pPr>
              <a:lnSpc>
                <a:spcPct val="100000"/>
              </a:lnSpc>
            </a:pPr>
            <a:r>
              <a:rPr lang="en-US" dirty="0"/>
              <a:t>Stores glycogen , iron ( in the form of ferritin ) and vitamins A , D , and B</a:t>
            </a:r>
            <a:r>
              <a:rPr lang="en-US" baseline="-25000" dirty="0"/>
              <a:t>12</a:t>
            </a:r>
          </a:p>
          <a:p>
            <a:pPr>
              <a:lnSpc>
                <a:spcPct val="100000"/>
              </a:lnSpc>
            </a:pPr>
            <a:r>
              <a:rPr lang="en-US" dirty="0"/>
              <a:t>Removes nutrients from blood</a:t>
            </a:r>
          </a:p>
          <a:p>
            <a:pPr>
              <a:lnSpc>
                <a:spcPct val="100000"/>
              </a:lnSpc>
            </a:pPr>
            <a:r>
              <a:rPr lang="en-US" dirty="0"/>
              <a:t>Adds nutrients to blood</a:t>
            </a:r>
          </a:p>
          <a:p>
            <a:pPr>
              <a:lnSpc>
                <a:spcPct val="100000"/>
              </a:lnSpc>
            </a:pPr>
            <a:r>
              <a:rPr lang="en-US" dirty="0"/>
              <a:t>Produces cholesterol and many plasma proteins</a:t>
            </a:r>
          </a:p>
          <a:p>
            <a:pPr>
              <a:lnSpc>
                <a:spcPct val="100000"/>
              </a:lnSpc>
            </a:pPr>
            <a:r>
              <a:rPr lang="en-US" dirty="0"/>
              <a:t>Detoxifies alcohol and many drugs and toxins that enter the body</a:t>
            </a:r>
          </a:p>
          <a:p>
            <a:pPr>
              <a:lnSpc>
                <a:spcPct val="100000"/>
              </a:lnSpc>
            </a:pPr>
            <a:r>
              <a:rPr lang="en-US" dirty="0"/>
              <a:t>Phagocytizes bacteria and worn out red blood cells</a:t>
            </a:r>
          </a:p>
          <a:p>
            <a:pPr>
              <a:lnSpc>
                <a:spcPct val="100000"/>
              </a:lnSpc>
            </a:pPr>
            <a:r>
              <a:rPr lang="en-US" dirty="0"/>
              <a:t>Deaminates amino acids ( ammonia produced as a consequence )</a:t>
            </a:r>
          </a:p>
          <a:p>
            <a:pPr>
              <a:lnSpc>
                <a:spcPct val="100000"/>
              </a:lnSpc>
            </a:pPr>
            <a:r>
              <a:rPr lang="en-US" dirty="0"/>
              <a:t>Converts ammonia into urea</a:t>
            </a:r>
          </a:p>
        </p:txBody>
      </p:sp>
    </p:spTree>
    <p:extLst>
      <p:ext uri="{BB962C8B-B14F-4D97-AF65-F5344CB8AC3E}">
        <p14:creationId xmlns:p14="http://schemas.microsoft.com/office/powerpoint/2010/main" val="2481259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957EF-A3B6-5C2F-5BF6-435418BE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08"/>
            <a:ext cx="12192000" cy="669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15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Pancreas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Pancreatic secretions released into the duodenum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neutralizes acidic chyme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Protects duodenum from acidic chyme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Necessary for proper enzyme function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Release stimulated by secretin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CCK potentiates effects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6568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Pancreas – Organic 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Pancreatic Amylase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Continues digestion of starch into disaccharides</a:t>
            </a:r>
          </a:p>
          <a:p>
            <a:pPr>
              <a:lnSpc>
                <a:spcPct val="100000"/>
              </a:lnSpc>
            </a:pPr>
            <a:r>
              <a:rPr lang="en-US" dirty="0"/>
              <a:t>Pancreatic Lipase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Digestion of lipid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Digests triglycerides into fatty acids and monoglycerides</a:t>
            </a:r>
          </a:p>
          <a:p>
            <a:pPr>
              <a:lnSpc>
                <a:spcPct val="100000"/>
              </a:lnSpc>
            </a:pPr>
            <a:r>
              <a:rPr lang="en-US" dirty="0"/>
              <a:t>Cholesterol Esterase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Digests cholesterol esters into cholesterol and fatty acids</a:t>
            </a:r>
          </a:p>
          <a:p>
            <a:pPr>
              <a:lnSpc>
                <a:spcPct val="100000"/>
              </a:lnSpc>
            </a:pPr>
            <a:r>
              <a:rPr lang="en-US" dirty="0"/>
              <a:t>Proteases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 protein into polypeptides , tripeptides , dipeptides , and amino acids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Pancreatic Secretions Release stimulated by cholecystokinin</a:t>
            </a:r>
          </a:p>
        </p:txBody>
      </p:sp>
    </p:spTree>
    <p:extLst>
      <p:ext uri="{BB962C8B-B14F-4D97-AF65-F5344CB8AC3E}">
        <p14:creationId xmlns:p14="http://schemas.microsoft.com/office/powerpoint/2010/main" val="158594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7" y="0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Walls of the Digestive Tract Consist of Four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4459F-396C-E644-AC19-0972E5BC2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21" y="736906"/>
            <a:ext cx="10067924" cy="61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91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A7DBB-FDEE-7482-3184-BDF9A03FF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06" y="0"/>
            <a:ext cx="10416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399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DEE0A5-F614-AFDE-3EFB-F6A0C80C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3"/>
            <a:ext cx="12192000" cy="672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50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Carbohydrate Digestion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Mouth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Salivary Amylase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Polysaccharide ( starch ) into disaccharide ( maltose )</a:t>
            </a:r>
          </a:p>
          <a:p>
            <a:pPr>
              <a:lnSpc>
                <a:spcPct val="100000"/>
              </a:lnSpc>
            </a:pPr>
            <a:r>
              <a:rPr lang="en-US" dirty="0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Pancreatic Amylase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Polysaccharide ( starch ) into disaccharide ( maltose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Maltase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Disaccharide ( maltose ) into monosaccharide ( glucose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Sucrase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Disaccharide ( sucrose ) into monosaccharides ( glucose + fructose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Lactase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Disaccharide ( lactose ) into monosaccharides ( glucose + galactose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Lactose intolerance = lack of lactase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Cannot digest lactose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Can lead to hypertonic chyme</a:t>
            </a:r>
          </a:p>
          <a:p>
            <a:pPr lvl="5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 Can lead to osmotic diarrhea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Flora feed off of lactose and produce gas</a:t>
            </a:r>
          </a:p>
        </p:txBody>
      </p:sp>
    </p:spTree>
    <p:extLst>
      <p:ext uri="{BB962C8B-B14F-4D97-AF65-F5344CB8AC3E}">
        <p14:creationId xmlns:p14="http://schemas.microsoft.com/office/powerpoint/2010/main" val="1178405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E46E5-209F-582A-7C59-1E3BAE47E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5"/>
            <a:ext cx="12192000" cy="669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09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F244B-D0E2-D119-D685-EAAD01FE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76" y="0"/>
            <a:ext cx="11138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73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Carbohydrate Digestion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1555109B-7B54-58DA-CE97-2E5247EA7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432" y="1008132"/>
            <a:ext cx="25523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Polysaccharide ( starch 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11FE479-B387-D8E2-01F3-21992FD9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1693" y="1008132"/>
            <a:ext cx="24897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Disaccharide ( maltose )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AE4174A-6670-9E4C-C04A-3A456EC91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559" y="4208532"/>
            <a:ext cx="27494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Monosaccharide ( glucose )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466FDE7C-F200-BAE8-5C0C-8A50080D8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7534" y="1389132"/>
            <a:ext cx="0" cy="25908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260B6E0C-120F-2E51-11C0-2289ADF77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3784" y="1194206"/>
            <a:ext cx="335540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Salivary amylase from salivary glands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Digestion in mouth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amylase from pancreas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Digestion in small intestine</a:t>
            </a: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8054FB30-4B2A-F34B-B14D-BFFBF856F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5734" y="4565720"/>
            <a:ext cx="0" cy="16002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2F2551B1-0EBE-01C0-022C-10CCDC398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1934" y="4870520"/>
            <a:ext cx="47147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Sucrase from duodenum 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Digests sucrose into glucose + fructose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Lactase from duodenum 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Digests lactose into glucose + galactose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8A93DE39-77C1-77DF-1832-9B14D0492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450" y="2543187"/>
            <a:ext cx="487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Maltase from duodenum 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Digests maltose into glucose + glucose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A8EAA98C-13F9-FBF3-AF85-F56ACF18B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734" y="1160532"/>
            <a:ext cx="40386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BA16CBD-C62F-5A12-4EBF-90E0EAE92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947" y="4208532"/>
            <a:ext cx="3706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Disaccharides ( sucrose and lactose )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2E32C67E-6102-005C-2AC3-1A5083F8C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752" y="6242120"/>
            <a:ext cx="4934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Monosaccharides ( glucose , fructose , galactose )</a:t>
            </a:r>
          </a:p>
        </p:txBody>
      </p:sp>
    </p:spTree>
    <p:extLst>
      <p:ext uri="{BB962C8B-B14F-4D97-AF65-F5344CB8AC3E}">
        <p14:creationId xmlns:p14="http://schemas.microsoft.com/office/powerpoint/2010/main" val="802187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Protein Digestion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Pepsin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Proteins into polypeptides</a:t>
            </a:r>
          </a:p>
          <a:p>
            <a:pPr>
              <a:lnSpc>
                <a:spcPct val="100000"/>
              </a:lnSpc>
            </a:pPr>
            <a:r>
              <a:rPr lang="en-US" dirty="0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Proteases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Proteins into tripeptides , dipeptides , and amino acids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Pancreatic Proteases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Proteins into polypeptides , tripeptides , dipeptides , and amino acids</a:t>
            </a:r>
          </a:p>
        </p:txBody>
      </p:sp>
    </p:spTree>
    <p:extLst>
      <p:ext uri="{BB962C8B-B14F-4D97-AF65-F5344CB8AC3E}">
        <p14:creationId xmlns:p14="http://schemas.microsoft.com/office/powerpoint/2010/main" val="228339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Protein Digestion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5989EB4-4A55-CD55-7656-F7580B79D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4645" y="1391606"/>
            <a:ext cx="9573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Protein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D058BF1-A1FC-B5BB-06C3-1324D3CA4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8776" y="2634619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Polypeptides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9AE9EAB-AB44-9B5C-A1CB-DC630E1D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108" y="5773106"/>
            <a:ext cx="43172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Tripeptides , Dipeptides , Amino Acids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8BE7D516-7563-4FC3-F677-67FC42735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845" y="1848806"/>
            <a:ext cx="14288" cy="3784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ACC681E4-D408-70E8-E254-72ACEDA4E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884" y="1796419"/>
            <a:ext cx="24032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Pepsin from stomach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digestion in stomach )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5DBC6700-9256-60BF-628E-036311CC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83" y="2625094"/>
            <a:ext cx="265112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proteases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Trypsin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Chymotrypsin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Carboxypeptidase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80D9AF8A-08FD-0141-3A1C-258EEE2A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872" y="4322131"/>
            <a:ext cx="45512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Peptidase and aminopeptidase from duodenum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digestion in small intestine )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3E1205B3-34B6-0426-9796-AE6ABC114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9045" y="1567819"/>
            <a:ext cx="3200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3BAE8103-D04F-EE60-F80C-BB893EFBA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9445" y="1567819"/>
            <a:ext cx="0" cy="990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36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846E-B692-6607-0E71-7C37BF2F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029"/>
            <a:ext cx="12192000" cy="57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799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Fat / Lipid Digestion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Mouth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Lingual Lipase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Emulsified lipid ( </a:t>
            </a:r>
            <a:r>
              <a:rPr lang="en-US" dirty="0" err="1"/>
              <a:t>ie</a:t>
            </a:r>
            <a:r>
              <a:rPr lang="en-US" dirty="0"/>
              <a:t> , triglycerides ) into monoglycerides and fatty acids</a:t>
            </a:r>
          </a:p>
          <a:p>
            <a:pPr>
              <a:lnSpc>
                <a:spcPct val="100000"/>
              </a:lnSpc>
            </a:pPr>
            <a:r>
              <a:rPr lang="en-US" dirty="0"/>
              <a:t>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Gastric Lipase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Emulsified lipid ( </a:t>
            </a:r>
            <a:r>
              <a:rPr lang="en-US" dirty="0" err="1"/>
              <a:t>ie</a:t>
            </a:r>
            <a:r>
              <a:rPr lang="en-US" dirty="0"/>
              <a:t> , triglycerides ) into monoglycerides and fatty acids</a:t>
            </a:r>
          </a:p>
          <a:p>
            <a:pPr>
              <a:lnSpc>
                <a:spcPct val="100000"/>
              </a:lnSpc>
            </a:pPr>
            <a:r>
              <a:rPr lang="en-US" dirty="0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Bile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Lipids into emulsified lipid ( </a:t>
            </a:r>
            <a:r>
              <a:rPr lang="en-US" dirty="0" err="1"/>
              <a:t>ie</a:t>
            </a:r>
            <a:r>
              <a:rPr lang="en-US" dirty="0"/>
              <a:t> , triglycerides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Pancreatic Lipase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Emulsified lipid ( </a:t>
            </a:r>
            <a:r>
              <a:rPr lang="en-US" dirty="0" err="1"/>
              <a:t>ie</a:t>
            </a:r>
            <a:r>
              <a:rPr lang="en-US" dirty="0"/>
              <a:t> , triglycerides ) into fatty acids + monoglycerides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Cholesterol Esterase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Cholesterol ester into cholesterol + fatty acids</a:t>
            </a:r>
          </a:p>
        </p:txBody>
      </p:sp>
    </p:spTree>
    <p:extLst>
      <p:ext uri="{BB962C8B-B14F-4D97-AF65-F5344CB8AC3E}">
        <p14:creationId xmlns:p14="http://schemas.microsoft.com/office/powerpoint/2010/main" val="2266307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Regulation of the Digestive System - </a:t>
            </a:r>
            <a:r>
              <a:rPr lang="en-US" dirty="0">
                <a:solidFill>
                  <a:srgbClr val="72FED1"/>
                </a:solidFill>
              </a:rPr>
              <a:t>Hormones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49" y="964096"/>
                <a:ext cx="12082671" cy="5804451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Gastrin = secreted by stomach , duodenum , and jejunum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gastric acid secretion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gastric motility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Protein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Distension of Stomach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Parasympathetics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Cholecystokinin ( CCK ) = secreted by duodenum , jejunum , and ileum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Causes gallbladder to contract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pancreatic enzymes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Inhibits gastric emptying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Potentiates effect of secretin on secretion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from pancreas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baseline="30000" dirty="0"/>
                  <a:t> </a:t>
                </a:r>
                <a:r>
                  <a:rPr lang="en-US" dirty="0"/>
                  <a:t>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Protein in the small intestine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Lipid in the small intestine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Decrease in small intestine pH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49" y="964096"/>
                <a:ext cx="12082671" cy="5804451"/>
              </a:xfrm>
              <a:blipFill>
                <a:blip r:embed="rId2"/>
                <a:stretch>
                  <a:fillRect l="-735" t="-2183" b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482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Emulsification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706B9EC-BF9C-AC5A-02BB-1CE1F120B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204" y="5603061"/>
            <a:ext cx="1011389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Bile salts surround dietary lipid / fat to form small , lipid / fat droplets ( triglycerides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	</a:t>
            </a:r>
          </a:p>
        </p:txBody>
      </p:sp>
      <p:pic>
        <p:nvPicPr>
          <p:cNvPr id="7" name="Picture 3" descr="emulsify">
            <a:extLst>
              <a:ext uri="{FF2B5EF4-FFF2-40B4-BE49-F238E27FC236}">
                <a16:creationId xmlns:a16="http://schemas.microsoft.com/office/drawing/2014/main" id="{2BDD915E-0A93-3DB3-3DE9-F8C22A030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180089"/>
            <a:ext cx="65913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5">
            <a:extLst>
              <a:ext uri="{FF2B5EF4-FFF2-40B4-BE49-F238E27FC236}">
                <a16:creationId xmlns:a16="http://schemas.microsoft.com/office/drawing/2014/main" id="{E7A1AE9C-1FF8-2F7A-0219-99E2327B5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150" y="5447289"/>
            <a:ext cx="91440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omic Sans MS" panose="030F0902030302020204" pitchFamily="66" charset="0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C40A545A-A50C-842C-AF74-FD9F81E37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7866" y="4533128"/>
            <a:ext cx="1500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 droplets</a:t>
            </a:r>
          </a:p>
        </p:txBody>
      </p:sp>
    </p:spTree>
    <p:extLst>
      <p:ext uri="{BB962C8B-B14F-4D97-AF65-F5344CB8AC3E}">
        <p14:creationId xmlns:p14="http://schemas.microsoft.com/office/powerpoint/2010/main" val="7038092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Fat Digestion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AD186E8-6439-057E-83D8-22F59B8CF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446" y="4692134"/>
            <a:ext cx="52180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lipase ( digestion in small intestine 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B43F9-F075-B3FD-99C0-D5DF4A349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646" y="1493043"/>
            <a:ext cx="13227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 / Lipid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F422EE95-5875-781D-0C89-F1677D496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2246" y="1874043"/>
            <a:ext cx="0" cy="2057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C26363F5-EB6C-CE1B-2808-1DD3A5D36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959" y="1493043"/>
            <a:ext cx="35557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Emulsified Fat ( Triglycerides )</a:t>
            </a: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8298D38A-728C-D7FF-2589-1D8303311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159" y="2026443"/>
            <a:ext cx="0" cy="10668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41832603-2150-78D1-D721-150F5ABF9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2246" y="4464843"/>
            <a:ext cx="0" cy="10668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86F0BB47-4C25-D2C3-CCD8-1677F9771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7559" y="2102643"/>
            <a:ext cx="42178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Lingual lipase ( digestion in mouth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lipase ( digestion in stomach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lipase ( digestion in duodenum )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213378E4-B73F-23FD-7B2C-14024890E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59" y="3245643"/>
            <a:ext cx="3291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Fatty acids + monoglycerides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6B984F8D-16DE-2F03-F698-D1214B28A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147" y="4007643"/>
            <a:ext cx="1616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Triglycerides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B095A83B-CD5C-5783-0B08-85CA28888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041" y="2493741"/>
            <a:ext cx="34612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Bile from gall bladder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emulsification in small intestine 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6CAEF1-3747-BAF9-885F-B3F66D87B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246" y="5684043"/>
            <a:ext cx="3291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Fatty acids + monoglycerides</a:t>
            </a:r>
          </a:p>
        </p:txBody>
      </p:sp>
    </p:spTree>
    <p:extLst>
      <p:ext uri="{BB962C8B-B14F-4D97-AF65-F5344CB8AC3E}">
        <p14:creationId xmlns:p14="http://schemas.microsoft.com/office/powerpoint/2010/main" val="4083241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FAA631-3268-6A8E-9460-91F87C15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85" y="0"/>
            <a:ext cx="1136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92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71D2B-36DD-90F5-4725-2085390C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92"/>
            <a:ext cx="12192000" cy="67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47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FF2496-7A04-E446-1A42-09B8E562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85" y="0"/>
            <a:ext cx="9525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86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Absorption of Nutrients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Stomach</a:t>
            </a:r>
          </a:p>
          <a:p>
            <a:pPr lvl="1">
              <a:lnSpc>
                <a:spcPct val="100000"/>
              </a:lnSpc>
            </a:pPr>
            <a:r>
              <a:rPr lang="en-US"/>
              <a:t> Very little absorption takes place in the stomach</a:t>
            </a:r>
          </a:p>
          <a:p>
            <a:pPr lvl="1">
              <a:lnSpc>
                <a:spcPct val="100000"/>
              </a:lnSpc>
            </a:pPr>
            <a:r>
              <a:rPr lang="en-US"/>
              <a:t> Some water and electrolytes as well as lipid and alcohol absorbed</a:t>
            </a:r>
          </a:p>
          <a:p>
            <a:pPr lvl="1"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/>
              <a:t> Most absorption occurs in the small intestine through small intestine epithelial cells</a:t>
            </a:r>
          </a:p>
          <a:p>
            <a:pPr lvl="1"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Large Intestine</a:t>
            </a:r>
          </a:p>
          <a:p>
            <a:pPr lvl="1">
              <a:lnSpc>
                <a:spcPct val="100000"/>
              </a:lnSpc>
            </a:pPr>
            <a:r>
              <a:rPr lang="en-US"/>
              <a:t> Approximately 1.5 liters of chyme enters the large intestine per day</a:t>
            </a:r>
          </a:p>
          <a:p>
            <a:pPr lvl="2">
              <a:lnSpc>
                <a:spcPct val="100000"/>
              </a:lnSpc>
            </a:pPr>
            <a:r>
              <a:rPr lang="en-US"/>
              <a:t> 90% of that volume is absorbed as water and electrolytes</a:t>
            </a:r>
          </a:p>
          <a:p>
            <a:pPr lvl="1">
              <a:lnSpc>
                <a:spcPct val="100000"/>
              </a:lnSpc>
            </a:pPr>
            <a:r>
              <a:rPr lang="en-US"/>
              <a:t> Absorption of vitamin K and biotin ( vitamin B7 ) and short-chain fatty acids</a:t>
            </a:r>
          </a:p>
        </p:txBody>
      </p:sp>
    </p:spTree>
    <p:extLst>
      <p:ext uri="{BB962C8B-B14F-4D97-AF65-F5344CB8AC3E}">
        <p14:creationId xmlns:p14="http://schemas.microsoft.com/office/powerpoint/2010/main" val="783911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D327A-0781-61C9-5B4F-DEA26A9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714"/>
            <a:ext cx="12192000" cy="51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320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Absorption of Monosaccharides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Monosaccharides from carbohydrate digestion</a:t>
            </a:r>
          </a:p>
          <a:p>
            <a:pPr lvl="1">
              <a:lnSpc>
                <a:spcPct val="100000"/>
              </a:lnSpc>
            </a:pPr>
            <a:r>
              <a:rPr lang="en-US"/>
              <a:t> Absorbed by epithelial cells of villi via secondary active transport</a:t>
            </a:r>
          </a:p>
          <a:p>
            <a:pPr lvl="2">
              <a:lnSpc>
                <a:spcPct val="100000"/>
              </a:lnSpc>
            </a:pPr>
            <a:r>
              <a:rPr lang="en-US"/>
              <a:t> Enter blood capillaries via facilitated diffusion</a:t>
            </a:r>
          </a:p>
          <a:p>
            <a:pPr lvl="3">
              <a:lnSpc>
                <a:spcPct val="100000"/>
              </a:lnSpc>
            </a:pPr>
            <a:r>
              <a:rPr lang="en-US"/>
              <a:t> Enter the hepatic portal system and transported to the liver</a:t>
            </a:r>
          </a:p>
        </p:txBody>
      </p:sp>
    </p:spTree>
    <p:extLst>
      <p:ext uri="{BB962C8B-B14F-4D97-AF65-F5344CB8AC3E}">
        <p14:creationId xmlns:p14="http://schemas.microsoft.com/office/powerpoint/2010/main" val="3161213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651A6-FB79-AC31-BB85-8441B29A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169"/>
            <a:ext cx="12192000" cy="63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703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Absorption of Monosaccharides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D6B8B-AC09-10F6-67E6-605E2DFFB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15" y="963060"/>
            <a:ext cx="11527939" cy="5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6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Regulation of the Digestive System - </a:t>
            </a:r>
            <a:r>
              <a:rPr lang="en-US" dirty="0">
                <a:solidFill>
                  <a:srgbClr val="72FED1"/>
                </a:solidFill>
              </a:rPr>
              <a:t>Hormones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Secretin = secreted by duodenum , jejunum , and ileum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from pancreas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from liver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Inhibits release of gastrin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Inhibits gastric emptying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Decrease in small intestine pH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Glucose-Dependent Insulinotropic Peptide ( GIP )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Secreted by duodenum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insulin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Glucose ( mainly glucose ) , lipid , and amino acids in small intestine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 b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6621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/>
              <a:t>Absorption of Amino Acids , Dipeptides , and Tripeptides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Amino acids , dipeptides , and tripeptides from protein digestion</a:t>
            </a:r>
          </a:p>
          <a:p>
            <a:pPr lvl="1">
              <a:lnSpc>
                <a:spcPct val="100000"/>
              </a:lnSpc>
            </a:pPr>
            <a:r>
              <a:rPr lang="en-US"/>
              <a:t> Absorbed by epithelial cells of villi via secondary active transport</a:t>
            </a:r>
          </a:p>
          <a:p>
            <a:pPr lvl="2">
              <a:lnSpc>
                <a:spcPct val="100000"/>
              </a:lnSpc>
            </a:pPr>
            <a:r>
              <a:rPr lang="en-US"/>
              <a:t> Most dipeptides and tripeptides broken down into individual amino acids</a:t>
            </a:r>
          </a:p>
          <a:p>
            <a:pPr lvl="3">
              <a:lnSpc>
                <a:spcPct val="100000"/>
              </a:lnSpc>
            </a:pPr>
            <a:r>
              <a:rPr lang="en-US"/>
              <a:t> Amino acids , dipeptides , and tripeptides enter capillaries via facilitated diffusion</a:t>
            </a:r>
          </a:p>
          <a:p>
            <a:pPr lvl="4">
              <a:lnSpc>
                <a:spcPct val="100000"/>
              </a:lnSpc>
            </a:pPr>
            <a:r>
              <a:rPr lang="en-US"/>
              <a:t> Enter the hepatic portal system and transported to the liver</a:t>
            </a:r>
          </a:p>
        </p:txBody>
      </p:sp>
    </p:spTree>
    <p:extLst>
      <p:ext uri="{BB962C8B-B14F-4D97-AF65-F5344CB8AC3E}">
        <p14:creationId xmlns:p14="http://schemas.microsoft.com/office/powerpoint/2010/main" val="2179300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A0A1D-EDCD-1BD1-C85A-B0577BC0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68"/>
            <a:ext cx="12192000" cy="63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383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Absorption of Fatty Acids and Monoglycerides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Surrounded by bile salts in the small intestines to form micelles</a:t>
            </a:r>
          </a:p>
          <a:p>
            <a:pPr lvl="1">
              <a:lnSpc>
                <a:spcPct val="100000"/>
              </a:lnSpc>
            </a:pPr>
            <a:r>
              <a:rPr lang="en-US"/>
              <a:t> Monoglycerides , fatty acids , and cholesterol absorbed by epithelial cells of villi via simple diffusion</a:t>
            </a:r>
          </a:p>
          <a:p>
            <a:pPr lvl="2">
              <a:lnSpc>
                <a:spcPct val="100000"/>
              </a:lnSpc>
            </a:pPr>
            <a:r>
              <a:rPr lang="en-US"/>
              <a:t> Fatty acids and monoglycerides combine to form triglycerides</a:t>
            </a:r>
          </a:p>
          <a:p>
            <a:pPr lvl="2">
              <a:lnSpc>
                <a:spcPct val="100000"/>
              </a:lnSpc>
            </a:pPr>
            <a:r>
              <a:rPr lang="en-US"/>
              <a:t> Fatty acids and cholesterol combine to form cholesterol esters</a:t>
            </a:r>
          </a:p>
          <a:p>
            <a:pPr lvl="3">
              <a:lnSpc>
                <a:spcPct val="100000"/>
              </a:lnSpc>
            </a:pPr>
            <a:r>
              <a:rPr lang="en-US"/>
              <a:t> Triglycerides and cholesterol esters used to make chylomicrons ( lipoprotein )</a:t>
            </a:r>
          </a:p>
          <a:p>
            <a:pPr lvl="4">
              <a:lnSpc>
                <a:spcPct val="100000"/>
              </a:lnSpc>
            </a:pPr>
            <a:r>
              <a:rPr lang="en-US"/>
              <a:t> Chylomicrons exit epithelial cells via exocytosis</a:t>
            </a:r>
          </a:p>
          <a:p>
            <a:pPr lvl="5">
              <a:lnSpc>
                <a:spcPct val="100000"/>
              </a:lnSpc>
              <a:buClr>
                <a:srgbClr val="0ABEFF"/>
              </a:buClr>
              <a:buFont typeface="Wingdings" pitchFamily="2" charset="2"/>
              <a:buChar char="Ø"/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 Chylomicrons then endocytosed into lacteals</a:t>
            </a:r>
          </a:p>
          <a:p>
            <a:pPr lvl="6">
              <a:lnSpc>
                <a:spcPct val="100000"/>
              </a:lnSpc>
              <a:buClr>
                <a:srgbClr val="0ABEFF"/>
              </a:buClr>
              <a:buFont typeface="Wingdings" pitchFamily="2" charset="2"/>
              <a:buChar char="Ø"/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Enter lymphatic system and subsequently carried to the blood</a:t>
            </a:r>
          </a:p>
          <a:p>
            <a:pPr lvl="4"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7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40A6A8-26AE-5161-12B5-9B974055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563"/>
            <a:ext cx="12192000" cy="585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241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Absorption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Approximately 9 liters of water enters the digestive tract each day ( ~ 99% absorbed )</a:t>
            </a:r>
          </a:p>
          <a:p>
            <a:pPr lvl="1">
              <a:lnSpc>
                <a:spcPct val="100000"/>
              </a:lnSpc>
            </a:pPr>
            <a:r>
              <a:rPr lang="en-US"/>
              <a:t> Approximately 5% absorbed in the stomach</a:t>
            </a:r>
          </a:p>
          <a:p>
            <a:pPr lvl="1">
              <a:lnSpc>
                <a:spcPct val="100000"/>
              </a:lnSpc>
            </a:pPr>
            <a:r>
              <a:rPr lang="en-US"/>
              <a:t> Approximately 85% absorbed in the small intestine</a:t>
            </a:r>
          </a:p>
          <a:p>
            <a:pPr lvl="1">
              <a:lnSpc>
                <a:spcPct val="100000"/>
              </a:lnSpc>
            </a:pPr>
            <a:r>
              <a:rPr lang="en-US"/>
              <a:t> Approximately 10% absorbed in the large intestine</a:t>
            </a:r>
          </a:p>
          <a:p>
            <a:pPr>
              <a:lnSpc>
                <a:spcPct val="100000"/>
              </a:lnSpc>
            </a:pPr>
            <a:r>
              <a:rPr lang="en-US"/>
              <a:t>Movement of water dictated by movement of nutrients</a:t>
            </a:r>
          </a:p>
          <a:p>
            <a:pPr lvl="1">
              <a:lnSpc>
                <a:spcPct val="100000"/>
              </a:lnSpc>
            </a:pPr>
            <a:r>
              <a:rPr lang="en-US"/>
              <a:t> As nutrients are absorbed , water follows osmotically</a:t>
            </a:r>
          </a:p>
        </p:txBody>
      </p:sp>
    </p:spTree>
    <p:extLst>
      <p:ext uri="{BB962C8B-B14F-4D97-AF65-F5344CB8AC3E}">
        <p14:creationId xmlns:p14="http://schemas.microsoft.com/office/powerpoint/2010/main" val="299643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Defining 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dirty="0"/>
              <a:t>pH  =   - log [ H</a:t>
            </a:r>
            <a:r>
              <a:rPr lang="en-US" altLang="en-US" baseline="30000" dirty="0"/>
              <a:t>+ </a:t>
            </a:r>
            <a:r>
              <a:rPr lang="en-US" altLang="en-US" dirty="0"/>
              <a:t>]	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dirty="0"/>
              <a:t>	Increase [ H</a:t>
            </a:r>
            <a:r>
              <a:rPr lang="en-US" altLang="en-US" baseline="30000" dirty="0"/>
              <a:t>+ </a:t>
            </a:r>
            <a:r>
              <a:rPr lang="en-US" altLang="en-US" dirty="0"/>
              <a:t>] → decrease pH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dirty="0"/>
              <a:t>	Decrease [ H</a:t>
            </a:r>
            <a:r>
              <a:rPr lang="en-US" altLang="en-US" baseline="30000" dirty="0"/>
              <a:t>+ </a:t>
            </a:r>
            <a:r>
              <a:rPr lang="en-US" altLang="en-US" dirty="0"/>
              <a:t>] → increase pH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dirty="0"/>
              <a:t>	pH scale: 0 – 14</a:t>
            </a:r>
            <a:br>
              <a:rPr lang="en-US" altLang="en-US" dirty="0"/>
            </a:br>
            <a:r>
              <a:rPr lang="en-US" altLang="en-US" dirty="0"/>
              <a:t>	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dirty="0"/>
              <a:t>	Body must maintain blood pH within its normal range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		Normal arterial pH range: 7.35 to 7.45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			Abnormal: pH &lt; 7.35 ( acidosis 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			Abnormal: pH &gt; 7.45 ( alkalosis 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		pH changes minimized by pH buffers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		pH is regulated ( compensated ) towards normal by lungs and/or kidneys</a:t>
            </a:r>
          </a:p>
        </p:txBody>
      </p:sp>
    </p:spTree>
    <p:extLst>
      <p:ext uri="{BB962C8B-B14F-4D97-AF65-F5344CB8AC3E}">
        <p14:creationId xmlns:p14="http://schemas.microsoft.com/office/powerpoint/2010/main" val="21937251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5F399-2BEB-53C7-5E4F-892C3D58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36" y="0"/>
            <a:ext cx="10623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202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BF7E1-D1B8-DD28-BC31-2917B90B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2324"/>
            <a:ext cx="12192000" cy="245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216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Control of 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1998733"/>
            <a:ext cx="11966713" cy="476981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/>
              <a:t>pH Buffering Systems</a:t>
            </a:r>
          </a:p>
          <a:p>
            <a:pPr algn="ctr">
              <a:lnSpc>
                <a:spcPct val="100000"/>
              </a:lnSpc>
            </a:pPr>
            <a:r>
              <a:rPr lang="en-US"/>
              <a:t>pH Regulation</a:t>
            </a:r>
          </a:p>
          <a:p>
            <a:pPr lvl="1" algn="ctr">
              <a:lnSpc>
                <a:spcPct val="100000"/>
              </a:lnSpc>
            </a:pPr>
            <a:r>
              <a:rPr lang="en-US"/>
              <a:t> Lungs</a:t>
            </a:r>
          </a:p>
          <a:p>
            <a:pPr lvl="1" algn="ctr">
              <a:lnSpc>
                <a:spcPct val="100000"/>
              </a:lnSpc>
            </a:pPr>
            <a:r>
              <a:rPr lang="en-US"/>
              <a:t> Kidneys</a:t>
            </a:r>
          </a:p>
        </p:txBody>
      </p:sp>
    </p:spTree>
    <p:extLst>
      <p:ext uri="{BB962C8B-B14F-4D97-AF65-F5344CB8AC3E}">
        <p14:creationId xmlns:p14="http://schemas.microsoft.com/office/powerpoint/2010/main" val="38095426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Control of 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pH Buffers 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Minimize changes in pH with added acid or base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Buffers bind H</a:t>
            </a:r>
            <a:r>
              <a:rPr lang="en-US" baseline="30000" dirty="0"/>
              <a:t>+ </a:t>
            </a:r>
            <a:r>
              <a:rPr lang="en-US" dirty="0"/>
              <a:t>with added acid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Buffers release H</a:t>
            </a:r>
            <a:r>
              <a:rPr lang="en-US" baseline="30000" dirty="0"/>
              <a:t>+ </a:t>
            </a:r>
            <a:r>
              <a:rPr lang="en-US" dirty="0"/>
              <a:t>with added 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pH buffers </a:t>
            </a:r>
            <a:r>
              <a:rPr lang="en-US" dirty="0">
                <a:solidFill>
                  <a:srgbClr val="B8336A"/>
                </a:solidFill>
              </a:rPr>
              <a:t>DO NOT </a:t>
            </a:r>
            <a:r>
              <a:rPr lang="en-US" dirty="0"/>
              <a:t>regulate / compensate pH changes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Types of Buffering Systems 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Carbon Dioxide / Bicarbonate Buffer 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Strongest buffering system</a:t>
            </a:r>
          </a:p>
        </p:txBody>
      </p:sp>
    </p:spTree>
    <p:extLst>
      <p:ext uri="{BB962C8B-B14F-4D97-AF65-F5344CB8AC3E}">
        <p14:creationId xmlns:p14="http://schemas.microsoft.com/office/powerpoint/2010/main" val="2071296679"/>
      </p:ext>
    </p:extLst>
  </p:cSld>
  <p:clrMapOvr>
    <a:masterClrMapping/>
  </p:clrMapOvr>
</p:sld>
</file>

<file path=ppt/theme/theme1.xml><?xml version="1.0" encoding="utf-8"?>
<a:theme xmlns:a="http://schemas.openxmlformats.org/drawingml/2006/main" name="Neuro - Dark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73D8D1E0-D629-A340-9CED-3231E4459B8E}" vid="{A0DB6E0E-B9FB-8E4A-BA31-7EF2A2C12BD6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Neuro - Dark Theme</Template>
  <TotalTime>330</TotalTime>
  <Words>5086</Words>
  <Application>Microsoft Macintosh PowerPoint</Application>
  <PresentationFormat>Widescreen</PresentationFormat>
  <Paragraphs>772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Arial</vt:lpstr>
      <vt:lpstr>Calibri</vt:lpstr>
      <vt:lpstr>Cambria Math</vt:lpstr>
      <vt:lpstr>Comic Sans MS</vt:lpstr>
      <vt:lpstr>Times New Roman</vt:lpstr>
      <vt:lpstr>Wingdings</vt:lpstr>
      <vt:lpstr>Neuro - Dark Theme</vt:lpstr>
      <vt:lpstr>ANT 3120 Physiology Exam 5</vt:lpstr>
      <vt:lpstr>Five Major Processes of the Digestive System</vt:lpstr>
      <vt:lpstr>Five Major Processes of the Digestive System</vt:lpstr>
      <vt:lpstr>Regulation of the Digestive System</vt:lpstr>
      <vt:lpstr>PowerPoint Presentation</vt:lpstr>
      <vt:lpstr>Regulation of the Digestive System –  Autonomic Nervous System</vt:lpstr>
      <vt:lpstr>Walls of the Digestive Tract Consist of Four Layers</vt:lpstr>
      <vt:lpstr>Regulation of the Digestive System - Hormones</vt:lpstr>
      <vt:lpstr>Regulation of the Digestive System - Hormones</vt:lpstr>
      <vt:lpstr>PowerPoint Presentation</vt:lpstr>
      <vt:lpstr>Regulation of the Digestive System - Paracrines</vt:lpstr>
      <vt:lpstr>Ingestion</vt:lpstr>
      <vt:lpstr>Mastication / Chewing</vt:lpstr>
      <vt:lpstr>Deglutition / Swallowing</vt:lpstr>
      <vt:lpstr>PowerPoint Presentation</vt:lpstr>
      <vt:lpstr>Oral and Pharyngeal Phases</vt:lpstr>
      <vt:lpstr>Oral and Pharyngeal Phases</vt:lpstr>
      <vt:lpstr>Esophageal Phase</vt:lpstr>
      <vt:lpstr>Motility</vt:lpstr>
      <vt:lpstr>PowerPoint Presentation</vt:lpstr>
      <vt:lpstr>Motility</vt:lpstr>
      <vt:lpstr>Motility</vt:lpstr>
      <vt:lpstr>PowerPoint Presentation</vt:lpstr>
      <vt:lpstr>Esophageal Motility</vt:lpstr>
      <vt:lpstr>PowerPoint Presentation</vt:lpstr>
      <vt:lpstr>PowerPoint Presentation</vt:lpstr>
      <vt:lpstr>Stomach Motility</vt:lpstr>
      <vt:lpstr>Stomach Motility</vt:lpstr>
      <vt:lpstr>Stomach Motility</vt:lpstr>
      <vt:lpstr>PowerPoint Presentation</vt:lpstr>
      <vt:lpstr>Small Intestine Motility</vt:lpstr>
      <vt:lpstr>PowerPoint Presentation</vt:lpstr>
      <vt:lpstr>PowerPoint Presentation</vt:lpstr>
      <vt:lpstr>Large Intestine Motility</vt:lpstr>
      <vt:lpstr>PowerPoint Presentation</vt:lpstr>
      <vt:lpstr>PowerPoint Presentation</vt:lpstr>
      <vt:lpstr>PowerPoint Presentation</vt:lpstr>
      <vt:lpstr>Oral Cavity</vt:lpstr>
      <vt:lpstr>Saliva – Aqueous Component</vt:lpstr>
      <vt:lpstr>Saliva – Organic Component</vt:lpstr>
      <vt:lpstr>PowerPoint Presentation</vt:lpstr>
      <vt:lpstr>Regulation of Saliva Production</vt:lpstr>
      <vt:lpstr>PowerPoint Presentation</vt:lpstr>
      <vt:lpstr>Stomach</vt:lpstr>
      <vt:lpstr>PowerPoint Presentation</vt:lpstr>
      <vt:lpstr>Stomach – Secretions</vt:lpstr>
      <vt:lpstr>Stomach – Secretions</vt:lpstr>
      <vt:lpstr>PowerPoint Presentation</vt:lpstr>
      <vt:lpstr>Formation of Gastric Acid</vt:lpstr>
      <vt:lpstr>Regulation of Stomach Secretions</vt:lpstr>
      <vt:lpstr>Three Phases of Gastric Acid Secretion</vt:lpstr>
      <vt:lpstr>Gastric Acid Secretion – Cephalic Phase</vt:lpstr>
      <vt:lpstr>Gastric Acid Secretion – Cephalic Phase</vt:lpstr>
      <vt:lpstr>Gastric Acid Secretion – Gastric Phase</vt:lpstr>
      <vt:lpstr>Gastric Acid Secretion – Gastric Phase</vt:lpstr>
      <vt:lpstr>Gastric Acid Secretion – Intestinal Phase</vt:lpstr>
      <vt:lpstr>Gastric Acid Secretion – Intestinal Phase</vt:lpstr>
      <vt:lpstr>Small Intestine</vt:lpstr>
      <vt:lpstr>Small Intestine</vt:lpstr>
      <vt:lpstr>Small Intestine – Produced Enzymes</vt:lpstr>
      <vt:lpstr>PowerPoint Presentation</vt:lpstr>
      <vt:lpstr>Large Intestine</vt:lpstr>
      <vt:lpstr>Accessory Organs</vt:lpstr>
      <vt:lpstr>Liver and Gallbladder</vt:lpstr>
      <vt:lpstr>Liver and Gallbladder</vt:lpstr>
      <vt:lpstr>Other Functions of the Liver</vt:lpstr>
      <vt:lpstr>PowerPoint Presentation</vt:lpstr>
      <vt:lpstr>Pancreas</vt:lpstr>
      <vt:lpstr>Pancreas – Organic Secretions</vt:lpstr>
      <vt:lpstr>PowerPoint Presentation</vt:lpstr>
      <vt:lpstr>PowerPoint Presentation</vt:lpstr>
      <vt:lpstr>Summary of Carbohydrate Digestion</vt:lpstr>
      <vt:lpstr>PowerPoint Presentation</vt:lpstr>
      <vt:lpstr>PowerPoint Presentation</vt:lpstr>
      <vt:lpstr>Carbohydrate Digestion</vt:lpstr>
      <vt:lpstr>Summary of Protein Digestion</vt:lpstr>
      <vt:lpstr>Protein Digestion</vt:lpstr>
      <vt:lpstr>PowerPoint Presentation</vt:lpstr>
      <vt:lpstr>Summary of Fat / Lipid Digestion</vt:lpstr>
      <vt:lpstr>Emulsification</vt:lpstr>
      <vt:lpstr>Fat Digestion</vt:lpstr>
      <vt:lpstr>PowerPoint Presentation</vt:lpstr>
      <vt:lpstr>PowerPoint Presentation</vt:lpstr>
      <vt:lpstr>PowerPoint Presentation</vt:lpstr>
      <vt:lpstr>Absorption of Nutrients</vt:lpstr>
      <vt:lpstr>PowerPoint Presentation</vt:lpstr>
      <vt:lpstr>Absorption of Monosaccharides</vt:lpstr>
      <vt:lpstr>PowerPoint Presentation</vt:lpstr>
      <vt:lpstr>Absorption of Monosaccharides</vt:lpstr>
      <vt:lpstr>Absorption of Amino Acids , Dipeptides , and Tripeptides</vt:lpstr>
      <vt:lpstr>PowerPoint Presentation</vt:lpstr>
      <vt:lpstr>Absorption of Fatty Acids and Monoglycerides</vt:lpstr>
      <vt:lpstr>PowerPoint Presentation</vt:lpstr>
      <vt:lpstr>Absorption of Water</vt:lpstr>
      <vt:lpstr>Defining pH</vt:lpstr>
      <vt:lpstr>PowerPoint Presentation</vt:lpstr>
      <vt:lpstr>PowerPoint Presentation</vt:lpstr>
      <vt:lpstr>Control of pH</vt:lpstr>
      <vt:lpstr>Control of pH</vt:lpstr>
      <vt:lpstr>PowerPoint Presentation</vt:lpstr>
      <vt:lpstr>PowerPoint Presentation</vt:lpstr>
      <vt:lpstr>PowerPoint Presentation</vt:lpstr>
      <vt:lpstr>PowerPoint Presentation</vt:lpstr>
      <vt:lpstr>pH Regulation</vt:lpstr>
      <vt:lpstr>PowerPoint Presentation</vt:lpstr>
      <vt:lpstr>pH Regulation – Changing pH</vt:lpstr>
      <vt:lpstr>PowerPoint Presentation</vt:lpstr>
      <vt:lpstr>Acid – Base Disturbances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Respiratory Center</vt:lpstr>
      <vt:lpstr>Acid – Base Disturbances – Metabolic Alkalosis</vt:lpstr>
      <vt:lpstr>Acid – Base Disturbances – Metabolic Acidosis</vt:lpstr>
      <vt:lpstr>Compensation of Acid – Base Disturbances</vt:lpstr>
      <vt:lpstr>PowerPoint Presentation</vt:lpstr>
      <vt:lpstr>Compensation of Acid – Base Disturbances</vt:lpstr>
      <vt:lpstr>PowerPoint Presentation</vt:lpstr>
      <vt:lpstr>Compensation of Acid – Base Disturbances</vt:lpstr>
      <vt:lpstr>Compensation of Acid – Base Disturbances</vt:lpstr>
      <vt:lpstr>PowerPoint Presentation</vt:lpstr>
      <vt:lpstr>Compensation of Acid – Base Disturbances</vt:lpstr>
      <vt:lpstr>PowerPoint Presentation</vt:lpstr>
      <vt:lpstr>PowerPoint Presentation</vt:lpstr>
      <vt:lpstr>Examples of Acid – Base Disturbances</vt:lpstr>
      <vt:lpstr>Examples of Acid – Base Disturbances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3120 Physiology Exam 5</dc:title>
  <dc:creator>Cerbus, Collin Jordon</dc:creator>
  <cp:lastModifiedBy>Cerbus, Collin Jordon</cp:lastModifiedBy>
  <cp:revision>35</cp:revision>
  <cp:lastPrinted>2022-04-22T04:07:58Z</cp:lastPrinted>
  <dcterms:created xsi:type="dcterms:W3CDTF">2022-04-15T00:19:21Z</dcterms:created>
  <dcterms:modified xsi:type="dcterms:W3CDTF">2022-04-22T20:38:39Z</dcterms:modified>
</cp:coreProperties>
</file>